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7" r:id="rId2"/>
    <p:sldId id="256" r:id="rId3"/>
    <p:sldId id="258" r:id="rId4"/>
    <p:sldId id="328" r:id="rId5"/>
    <p:sldId id="322" r:id="rId6"/>
    <p:sldId id="314" r:id="rId7"/>
    <p:sldId id="385" r:id="rId8"/>
    <p:sldId id="387" r:id="rId9"/>
    <p:sldId id="390" r:id="rId10"/>
    <p:sldId id="389" r:id="rId11"/>
    <p:sldId id="391" r:id="rId12"/>
    <p:sldId id="420" r:id="rId13"/>
    <p:sldId id="421" r:id="rId14"/>
    <p:sldId id="362" r:id="rId15"/>
    <p:sldId id="369" r:id="rId16"/>
    <p:sldId id="370" r:id="rId17"/>
    <p:sldId id="313" r:id="rId18"/>
    <p:sldId id="363" r:id="rId19"/>
    <p:sldId id="371" r:id="rId20"/>
    <p:sldId id="372" r:id="rId21"/>
    <p:sldId id="315" r:id="rId22"/>
    <p:sldId id="373" r:id="rId23"/>
    <p:sldId id="374" r:id="rId24"/>
    <p:sldId id="334" r:id="rId25"/>
    <p:sldId id="376" r:id="rId26"/>
    <p:sldId id="336" r:id="rId27"/>
    <p:sldId id="379" r:id="rId28"/>
    <p:sldId id="380" r:id="rId29"/>
    <p:sldId id="381" r:id="rId30"/>
    <p:sldId id="382" r:id="rId31"/>
    <p:sldId id="424" r:id="rId32"/>
    <p:sldId id="317" r:id="rId33"/>
    <p:sldId id="31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2270"/>
    <a:srgbClr val="4F26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86284" autoAdjust="0"/>
  </p:normalViewPr>
  <p:slideViewPr>
    <p:cSldViewPr snapToGrid="0">
      <p:cViewPr varScale="1">
        <p:scale>
          <a:sx n="138" d="100"/>
          <a:sy n="138" d="100"/>
        </p:scale>
        <p:origin x="54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hdphoto1.wdp>
</file>

<file path=ppt/media/image1.png>
</file>

<file path=ppt/media/image12.png>
</file>

<file path=ppt/media/image2.png>
</file>

<file path=ppt/media/image3.png>
</file>

<file path=ppt/media/image4.jpg>
</file>

<file path=ppt/media/image5.png>
</file>

<file path=ppt/media/image6.jpeg>
</file>

<file path=ppt/media/image7.jpeg>
</file>

<file path=ppt/media/image8.JPG>
</file>

<file path=ppt/media/image9.JPG>
</file>

<file path=ppt/media/media1.wav>
</file>

<file path=ppt/media/media2.mp3>
</file>

<file path=ppt/media/media3.mp3>
</file>

<file path=ppt/media/media4.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5DE40-68BA-4164-922C-95B38CFF8A1D}" type="datetimeFigureOut">
              <a:rPr lang="en-US" smtClean="0"/>
              <a:t>10/1/2019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AB92-A435-4CED-AFDE-AD937B5C1B32}" type="slidenum">
              <a:rPr lang="en-US" smtClean="0"/>
              <a:t>‹#›</a:t>
            </a:fld>
            <a:endParaRPr lang="en-US"/>
          </a:p>
        </p:txBody>
      </p:sp>
    </p:spTree>
    <p:extLst>
      <p:ext uri="{BB962C8B-B14F-4D97-AF65-F5344CB8AC3E}">
        <p14:creationId xmlns:p14="http://schemas.microsoft.com/office/powerpoint/2010/main" val="342897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FDC7-53FE-416C-B833-F9DBCE7971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50C449-BFB2-4EE3-8C6C-A5335D13D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9C497E7-0188-410C-8E6D-6A5FB5296253}"/>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9EABF3EB-5228-4AD1-B4C4-984C0BB022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B1121B-F66D-4C0C-A75E-2DFC7F8E9E23}"/>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97825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189F-53C2-4ABA-9BFB-E7B4DDCA37C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C9B7B20-5BAE-4A02-A5CC-330D60D32E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0079BA0-FCC9-4F2E-B3A9-2A87CD367BDA}"/>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EF71DE5F-B937-4717-8F77-477C2A83A1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7951BC-A1DA-4D93-B2DA-681B64C5076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047129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2B553C-85FC-4862-A492-B71537379D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7B61E8B-C602-479F-9CE2-B1B3EFEF2F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A35407-B900-4B16-8EA3-D90704BEAC63}"/>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83DC5D90-94B2-4AFD-A744-35FAD23639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DD9BB1-7BC0-4A00-80D5-C791A1D639F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79927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7A1-CA55-40C9-A22F-D6E12950A12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126DD82-23D3-46C0-A328-600B09C359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4219CE-BB0D-415C-AC1B-EBFB4627A82B}"/>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9FBCDAB8-B1DB-47B3-9E30-65095A33266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4B5DC1-E101-4139-9C25-65CEDC274402}"/>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81235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CBF0-78BC-412D-ABA4-CE29DB36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6A29C2F-6723-474E-891D-308CCCBFD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5878E-9A80-4CC4-B03C-94C9C3F1F82B}"/>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EF4992DC-DEAD-44C6-A393-1645B77D98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F493657-CECE-44D5-9A2E-A55350FF42C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192074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BE12F-1E79-4263-B4D5-4B65206A2A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D1E35-9A6E-4F9D-90BF-3D72E4323E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06858A-FDE5-41E9-B46F-25CA8ABC99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B1C5CD-928B-43B3-87BA-43A150D6E90E}"/>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6" name="Footer Placeholder 5">
            <a:extLst>
              <a:ext uri="{FF2B5EF4-FFF2-40B4-BE49-F238E27FC236}">
                <a16:creationId xmlns:a16="http://schemas.microsoft.com/office/drawing/2014/main" id="{8CC9D6C4-3DA9-4E2F-A359-12D4399BC6D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1C753F-323A-4A55-AE42-68C6FECC38F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895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18BE-062A-418D-9888-ED9DD87AE3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48C2AD3-3ADD-410E-8EDC-A6A3FCEAE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BD359A4-B047-4945-A1D8-D9C7FF5995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0C2CF5C-46C3-4C9B-988B-A9E7F2CB9B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AB2753-26E3-40AD-8F31-B8320CD1E8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5D48D8E-317A-4619-872E-CD23D2633654}"/>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8" name="Footer Placeholder 7">
            <a:extLst>
              <a:ext uri="{FF2B5EF4-FFF2-40B4-BE49-F238E27FC236}">
                <a16:creationId xmlns:a16="http://schemas.microsoft.com/office/drawing/2014/main" id="{83715E81-B52E-432E-8C36-AACF9B3F7DB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A365224-01CF-446E-A268-A56B7A497074}"/>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984764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07E6-03D8-41F4-B9B5-3ACD6B81B35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FC6C0C3-26A5-4487-B43C-45A08BD1D4AA}"/>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4" name="Footer Placeholder 3">
            <a:extLst>
              <a:ext uri="{FF2B5EF4-FFF2-40B4-BE49-F238E27FC236}">
                <a16:creationId xmlns:a16="http://schemas.microsoft.com/office/drawing/2014/main" id="{781F844C-3CD8-45A0-8C7E-054967C0ABEF}"/>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8B2CE13-C608-4418-A623-EFDC237018D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77849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573BE-61DE-4581-A4B1-30F966650DC2}"/>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3" name="Footer Placeholder 2">
            <a:extLst>
              <a:ext uri="{FF2B5EF4-FFF2-40B4-BE49-F238E27FC236}">
                <a16:creationId xmlns:a16="http://schemas.microsoft.com/office/drawing/2014/main" id="{32E699A0-BE13-410E-86F3-1D00ACF888C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8EBA42E-CC63-4BD1-8A22-D40BB39BDFA6}"/>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07278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50345-EB20-4A68-8302-A59D23EB1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FC57978-9510-40F8-AA04-D610D55FE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742911F-E235-4DA9-9A1F-FB2C483C3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9B3BE7-0005-43C7-BDB9-A7CF029AA45D}"/>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6" name="Footer Placeholder 5">
            <a:extLst>
              <a:ext uri="{FF2B5EF4-FFF2-40B4-BE49-F238E27FC236}">
                <a16:creationId xmlns:a16="http://schemas.microsoft.com/office/drawing/2014/main" id="{66A118E3-FA5E-4662-8936-1D1CEFF5DAD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9FB676-D72A-471E-BFE0-75C8DC977F8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343544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6F4F-8F8B-4289-B69B-86B547C27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91B6382-45C1-425A-BF0E-617376DA9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DFB85-36D4-4A3C-8E8C-B28692C4C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898BB-D9D8-41D3-B341-532DB8D277D7}"/>
              </a:ext>
            </a:extLst>
          </p:cNvPr>
          <p:cNvSpPr>
            <a:spLocks noGrp="1"/>
          </p:cNvSpPr>
          <p:nvPr>
            <p:ph type="dt" sz="half" idx="10"/>
          </p:nvPr>
        </p:nvSpPr>
        <p:spPr/>
        <p:txBody>
          <a:bodyPr/>
          <a:lstStyle/>
          <a:p>
            <a:fld id="{93F34BDB-2351-4FF4-AED9-BAB48932719C}" type="datetimeFigureOut">
              <a:rPr lang="en-CA" smtClean="0"/>
              <a:t>2019-10-01</a:t>
            </a:fld>
            <a:endParaRPr lang="en-CA"/>
          </a:p>
        </p:txBody>
      </p:sp>
      <p:sp>
        <p:nvSpPr>
          <p:cNvPr id="6" name="Footer Placeholder 5">
            <a:extLst>
              <a:ext uri="{FF2B5EF4-FFF2-40B4-BE49-F238E27FC236}">
                <a16:creationId xmlns:a16="http://schemas.microsoft.com/office/drawing/2014/main" id="{672E21F3-AB24-4011-8200-4FBE9C5D46E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778CC1B-CD48-4A05-B299-E07BA4CF8FDF}"/>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27355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9466D4-1982-404E-85C4-0BC772A833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7BB876-1B20-4A48-8696-28293850A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46F7C58-BA45-4334-9B3E-72ECEA46D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F34BDB-2351-4FF4-AED9-BAB48932719C}" type="datetimeFigureOut">
              <a:rPr lang="en-CA" smtClean="0"/>
              <a:t>2019-10-01</a:t>
            </a:fld>
            <a:endParaRPr lang="en-CA"/>
          </a:p>
        </p:txBody>
      </p:sp>
      <p:sp>
        <p:nvSpPr>
          <p:cNvPr id="5" name="Footer Placeholder 4">
            <a:extLst>
              <a:ext uri="{FF2B5EF4-FFF2-40B4-BE49-F238E27FC236}">
                <a16:creationId xmlns:a16="http://schemas.microsoft.com/office/drawing/2014/main" id="{A8A7128C-C483-4950-9461-E447120952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826345B-DB9A-42A1-A253-31291ED58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0DA117-0DA5-4AB9-A71D-4428F1D24564}" type="slidenum">
              <a:rPr lang="en-CA" smtClean="0"/>
              <a:t>‹#›</a:t>
            </a:fld>
            <a:endParaRPr lang="en-CA"/>
          </a:p>
        </p:txBody>
      </p:sp>
    </p:spTree>
    <p:extLst>
      <p:ext uri="{BB962C8B-B14F-4D97-AF65-F5344CB8AC3E}">
        <p14:creationId xmlns:p14="http://schemas.microsoft.com/office/powerpoint/2010/main" val="380974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audio" Target="../media/media4.mp3"/><Relationship Id="rId3" Type="http://schemas.microsoft.com/office/2007/relationships/media" Target="../media/media2.mp3"/><Relationship Id="rId7" Type="http://schemas.microsoft.com/office/2007/relationships/media" Target="../media/media4.mp3"/><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mp3"/><Relationship Id="rId11" Type="http://schemas.openxmlformats.org/officeDocument/2006/relationships/image" Target="../media/image12.png"/><Relationship Id="rId5" Type="http://schemas.microsoft.com/office/2007/relationships/media" Target="../media/media3.mp3"/><Relationship Id="rId10" Type="http://schemas.openxmlformats.org/officeDocument/2006/relationships/image" Target="../media/image3.png"/><Relationship Id="rId4" Type="http://schemas.openxmlformats.org/officeDocument/2006/relationships/audio" Target="../media/media2.mp3"/><Relationship Id="rId9"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hyperlink" Target="http://www.google.ca/url?sa=i&amp;rct=j&amp;q=&amp;esrc=s&amp;frm=1&amp;source=images&amp;cd=&amp;cad=rja&amp;docid=0J0LvkDjr0g1iM&amp;tbnid=LqIuO4gJH82WXM:&amp;ved=&amp;url=http://www.vinylbilt.com/products.php?ref=Bay+Windows&amp;ei=OA9HUp3uI-O52QW4tYDICQ&amp;psig=AFQjCNHFH1k-nHgTDXZMf6_PzjAA0thlug&amp;ust=1380475064854896"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hyperlink" Target="http://www.google.ca/url?sa=i&amp;rct=j&amp;q=&amp;esrc=s&amp;frm=1&amp;source=images&amp;cd=&amp;cad=rja&amp;docid=NMzeBk9XuNEcTM&amp;tbnid=B6DiUqzyNiF-IM:&amp;ved=0CAUQjRw&amp;url=http://debikm.wordpress.com/2008/11/23/damn-the-wall/&amp;ei=oQ9HUoumKImQ2gXcvIDgBg&amp;psig=AFQjCNEP-uat_ZHVz7Fz-hQdNFvpIkt81A&amp;ust=1380475123475035" TargetMode="Externa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4B4E59-EE40-4F54-B8EC-6D7D9C8C9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666" y="663423"/>
            <a:ext cx="4794667" cy="5531153"/>
          </a:xfrm>
          <a:prstGeom prst="rect">
            <a:avLst/>
          </a:prstGeom>
        </p:spPr>
      </p:pic>
    </p:spTree>
    <p:extLst>
      <p:ext uri="{BB962C8B-B14F-4D97-AF65-F5344CB8AC3E}">
        <p14:creationId xmlns:p14="http://schemas.microsoft.com/office/powerpoint/2010/main" val="2254405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Learning Catalytic Question</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4150184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11982"/>
            <a:ext cx="10515600" cy="842211"/>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Practice Question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Rectangle 6">
            <a:extLst>
              <a:ext uri="{FF2B5EF4-FFF2-40B4-BE49-F238E27FC236}">
                <a16:creationId xmlns:a16="http://schemas.microsoft.com/office/drawing/2014/main" id="{718D2E92-A6AE-4CBC-A2AE-63AE738000A1}"/>
              </a:ext>
            </a:extLst>
          </p:cNvPr>
          <p:cNvSpPr/>
          <p:nvPr/>
        </p:nvSpPr>
        <p:spPr>
          <a:xfrm>
            <a:off x="838199" y="1254193"/>
            <a:ext cx="10515599" cy="2677656"/>
          </a:xfrm>
          <a:prstGeom prst="rect">
            <a:avLst/>
          </a:prstGeom>
        </p:spPr>
        <p:txBody>
          <a:bodyPr wrap="square">
            <a:spAutoFit/>
          </a:bodyPr>
          <a:lstStyle/>
          <a:p>
            <a:r>
              <a:rPr lang="en-US" sz="2400" b="1" dirty="0"/>
              <a:t>Your small dog is standing on your foot. This stimulus created action potentials that went to your somatosensory cortex so you feel it. But how were those action potential generated?</a:t>
            </a:r>
          </a:p>
          <a:p>
            <a:endParaRPr lang="en-US" sz="2400" b="1" dirty="0"/>
          </a:p>
          <a:p>
            <a:r>
              <a:rPr lang="en-US" sz="2400" b="1" dirty="0"/>
              <a:t>Hint: touch uses mechanoreceptors, which directly activate the dendrite(s) of a sensory neuron. Think about the type of channels these receptors open, which ions move, and how threshold is reached.</a:t>
            </a:r>
            <a:endParaRPr lang="en-CA" sz="2400" b="1" dirty="0"/>
          </a:p>
        </p:txBody>
      </p:sp>
    </p:spTree>
    <p:extLst>
      <p:ext uri="{BB962C8B-B14F-4D97-AF65-F5344CB8AC3E}">
        <p14:creationId xmlns:p14="http://schemas.microsoft.com/office/powerpoint/2010/main" val="1345198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200" b="1" dirty="0">
                <a:solidFill>
                  <a:srgbClr val="4F2683"/>
                </a:solidFill>
                <a:latin typeface="Calibri" panose="020F0502020204030204" pitchFamily="34" charset="0"/>
                <a:cs typeface="Calibri" panose="020F0502020204030204" pitchFamily="34" charset="0"/>
              </a:rPr>
              <a:t>Your small dog is standing on your foot. This stimulus created action potentials that went to your somatosensory cortex so you feel it. But how were those action potential generated?</a:t>
            </a:r>
            <a:endParaRPr lang="en-CA" sz="28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92500" lnSpcReduction="10000"/>
          </a:bodyPr>
          <a:lstStyle/>
          <a:p>
            <a:pPr marL="0" indent="0">
              <a:buNone/>
            </a:pPr>
            <a:r>
              <a:rPr lang="en-US" sz="3200" b="1" dirty="0"/>
              <a:t>Stimulus type? </a:t>
            </a:r>
          </a:p>
          <a:p>
            <a:pPr marL="0" indent="0">
              <a:buNone/>
            </a:pPr>
            <a:r>
              <a:rPr lang="en-US" sz="3200" b="1" dirty="0">
                <a:solidFill>
                  <a:srgbClr val="FF0000"/>
                </a:solidFill>
                <a:sym typeface="Wingdings" panose="05000000000000000000" pitchFamily="2" charset="2"/>
              </a:rPr>
              <a:t>	 Mechanical</a:t>
            </a:r>
          </a:p>
          <a:p>
            <a:pPr marL="0" indent="0">
              <a:buNone/>
            </a:pPr>
            <a:r>
              <a:rPr lang="en-US" sz="3200" b="1" dirty="0">
                <a:sym typeface="Wingdings" panose="05000000000000000000" pitchFamily="2" charset="2"/>
              </a:rPr>
              <a:t>Channels opened? </a:t>
            </a:r>
          </a:p>
          <a:p>
            <a:pPr marL="0" indent="0">
              <a:buNone/>
            </a:pPr>
            <a:r>
              <a:rPr lang="en-US" sz="3200" b="1" dirty="0">
                <a:solidFill>
                  <a:srgbClr val="FF0000"/>
                </a:solidFill>
                <a:sym typeface="Wingdings" panose="05000000000000000000" pitchFamily="2" charset="2"/>
              </a:rPr>
              <a:t>	 mechanically-gated channels</a:t>
            </a:r>
          </a:p>
          <a:p>
            <a:pPr marL="0" indent="0">
              <a:buNone/>
            </a:pPr>
            <a:r>
              <a:rPr lang="en-US" sz="3200" b="1" dirty="0">
                <a:sym typeface="Wingdings" panose="05000000000000000000" pitchFamily="2" charset="2"/>
              </a:rPr>
              <a:t>What enters/where? </a:t>
            </a:r>
          </a:p>
          <a:p>
            <a:pPr marL="0" indent="0">
              <a:buNone/>
            </a:pPr>
            <a:r>
              <a:rPr lang="en-US" sz="3200" b="1" dirty="0">
                <a:solidFill>
                  <a:srgbClr val="FF0000"/>
                </a:solidFill>
                <a:sym typeface="Wingdings" panose="05000000000000000000" pitchFamily="2" charset="2"/>
              </a:rPr>
              <a:t>	 Na</a:t>
            </a:r>
            <a:r>
              <a:rPr lang="en-US" sz="3200" b="1" baseline="30000" dirty="0">
                <a:solidFill>
                  <a:srgbClr val="FF0000"/>
                </a:solidFill>
                <a:sym typeface="Wingdings" panose="05000000000000000000" pitchFamily="2" charset="2"/>
              </a:rPr>
              <a:t>+</a:t>
            </a:r>
            <a:r>
              <a:rPr lang="en-US" sz="3200" b="1" dirty="0">
                <a:solidFill>
                  <a:srgbClr val="FF0000"/>
                </a:solidFill>
                <a:sym typeface="Wingdings" panose="05000000000000000000" pitchFamily="2" charset="2"/>
              </a:rPr>
              <a:t> enters at dendrites</a:t>
            </a:r>
          </a:p>
          <a:p>
            <a:pPr marL="0" indent="0">
              <a:buNone/>
            </a:pPr>
            <a:r>
              <a:rPr lang="en-CA" sz="3200" b="1" dirty="0"/>
              <a:t>What happens? </a:t>
            </a:r>
          </a:p>
          <a:p>
            <a:pPr marL="0" indent="0">
              <a:buNone/>
            </a:pPr>
            <a:r>
              <a:rPr lang="en-CA" sz="3200" b="1" dirty="0">
                <a:solidFill>
                  <a:srgbClr val="FF0000"/>
                </a:solidFill>
                <a:sym typeface="Wingdings" panose="05000000000000000000" pitchFamily="2" charset="2"/>
              </a:rPr>
              <a:t>	 graded potentials summate, if threshold reached (-		     55mV) then AP fired  at “trigger zone”</a:t>
            </a:r>
            <a:endParaRPr lang="en-CA" sz="3200" b="1" dirty="0">
              <a:solidFill>
                <a:srgbClr val="FF0000"/>
              </a:solidFill>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977218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200" b="1" dirty="0">
                <a:solidFill>
                  <a:srgbClr val="4F2683"/>
                </a:solidFill>
                <a:latin typeface="Calibri" panose="020F0502020204030204" pitchFamily="34" charset="0"/>
                <a:cs typeface="Calibri" panose="020F0502020204030204" pitchFamily="34" charset="0"/>
              </a:rPr>
              <a:t>Your small dog is standing on your foot. This stimulus created action potentials that went to your somatosensory cortex so you feel it. But how were those action potential generated?</a:t>
            </a: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0" indent="0">
              <a:buNone/>
            </a:pPr>
            <a:r>
              <a:rPr lang="en-US" sz="3200" b="1" dirty="0"/>
              <a:t>What part of spinal cord receives info? </a:t>
            </a:r>
          </a:p>
          <a:p>
            <a:pPr marL="0" indent="0">
              <a:buNone/>
            </a:pPr>
            <a:r>
              <a:rPr lang="en-US" sz="3200" b="1" dirty="0">
                <a:solidFill>
                  <a:srgbClr val="FF0000"/>
                </a:solidFill>
                <a:sym typeface="Wingdings" panose="05000000000000000000" pitchFamily="2" charset="2"/>
              </a:rPr>
              <a:t>	 Lumbar 5/Sacral 1</a:t>
            </a:r>
            <a:endParaRPr lang="en-US" sz="3200" b="1" dirty="0">
              <a:solidFill>
                <a:srgbClr val="FF0000"/>
              </a:solidFill>
            </a:endParaRPr>
          </a:p>
          <a:p>
            <a:pPr marL="0" indent="0">
              <a:buNone/>
            </a:pPr>
            <a:r>
              <a:rPr lang="en-US" sz="3200" b="1" dirty="0"/>
              <a:t>What spinal cord division carries info to brain? </a:t>
            </a:r>
          </a:p>
          <a:p>
            <a:pPr marL="0" indent="0">
              <a:buNone/>
            </a:pPr>
            <a:r>
              <a:rPr lang="en-US" sz="3200" b="1" dirty="0">
                <a:solidFill>
                  <a:srgbClr val="FF0000"/>
                </a:solidFill>
                <a:sym typeface="Wingdings" panose="05000000000000000000" pitchFamily="2" charset="2"/>
              </a:rPr>
              <a:t>	 Dorsal</a:t>
            </a:r>
          </a:p>
          <a:p>
            <a:pPr marL="0" indent="0">
              <a:buNone/>
            </a:pPr>
            <a:r>
              <a:rPr lang="en-US" sz="3200" b="1" dirty="0">
                <a:sym typeface="Wingdings" panose="05000000000000000000" pitchFamily="2" charset="2"/>
              </a:rPr>
              <a:t>What part of brain does this info end up? </a:t>
            </a:r>
          </a:p>
          <a:p>
            <a:pPr marL="0" indent="0">
              <a:buNone/>
            </a:pPr>
            <a:r>
              <a:rPr lang="en-US" sz="3200" b="1" dirty="0">
                <a:solidFill>
                  <a:srgbClr val="FF0000"/>
                </a:solidFill>
                <a:sym typeface="Wingdings" panose="05000000000000000000" pitchFamily="2" charset="2"/>
              </a:rPr>
              <a:t>	 Medial somatosensory cortex (postcentral gyrus)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10975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The Action Potential</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1: Dr. Woods</a:t>
            </a:r>
          </a:p>
          <a:p>
            <a:r>
              <a:rPr lang="en-US" sz="2800" b="1" dirty="0">
                <a:solidFill>
                  <a:schemeClr val="bg1">
                    <a:lumMod val="50000"/>
                  </a:schemeClr>
                </a:solidFill>
              </a:rPr>
              <a:t>pp. </a:t>
            </a:r>
          </a:p>
        </p:txBody>
      </p:sp>
    </p:spTree>
    <p:extLst>
      <p:ext uri="{BB962C8B-B14F-4D97-AF65-F5344CB8AC3E}">
        <p14:creationId xmlns:p14="http://schemas.microsoft.com/office/powerpoint/2010/main" val="2225948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structures are correctly associated with their function?</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Dendrites send outgoing signals</a:t>
            </a:r>
          </a:p>
          <a:p>
            <a:pPr marL="514350" indent="-514350">
              <a:buAutoNum type="alphaUcParenR"/>
            </a:pPr>
            <a:r>
              <a:rPr lang="en-US" dirty="0"/>
              <a:t>Myelin insulates axons to prevent ion/current leak</a:t>
            </a:r>
          </a:p>
          <a:p>
            <a:pPr marL="514350" indent="-514350">
              <a:buAutoNum type="alphaUcParenR"/>
            </a:pPr>
            <a:r>
              <a:rPr lang="en-US" dirty="0"/>
              <a:t>There are no ion channels at the Nodes of Ranvier</a:t>
            </a:r>
          </a:p>
          <a:p>
            <a:pPr marL="514350" indent="-514350">
              <a:buAutoNum type="alphaUcParenR"/>
            </a:pPr>
            <a:r>
              <a:rPr lang="en-US" dirty="0"/>
              <a:t>There are no organelles at the soma</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44861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structures are correctly associated with their function?</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Dendrites send outgoing signals</a:t>
            </a:r>
          </a:p>
          <a:p>
            <a:pPr marL="514350" indent="-514350">
              <a:buAutoNum type="alphaUcParenR"/>
            </a:pPr>
            <a:r>
              <a:rPr lang="en-US" dirty="0">
                <a:solidFill>
                  <a:srgbClr val="FF0000"/>
                </a:solidFill>
              </a:rPr>
              <a:t>Myelin insulates axons to prevent ion/current leak</a:t>
            </a:r>
          </a:p>
          <a:p>
            <a:pPr marL="514350" indent="-514350">
              <a:buAutoNum type="alphaUcParenR"/>
            </a:pPr>
            <a:r>
              <a:rPr lang="en-US" dirty="0"/>
              <a:t>There are no ion channels at the Nodes of Ranvier</a:t>
            </a:r>
          </a:p>
          <a:p>
            <a:pPr marL="514350" indent="-514350">
              <a:buAutoNum type="alphaUcParenR"/>
            </a:pPr>
            <a:r>
              <a:rPr lang="en-US" dirty="0"/>
              <a:t>There are no organelles at the soma</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247863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1471612" y="251209"/>
            <a:ext cx="9248775"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The Neuron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02562657-E218-42E8-B0A0-C6F20210AD56}"/>
              </a:ext>
            </a:extLst>
          </p:cNvPr>
          <p:cNvPicPr>
            <a:picLocks noChangeAspect="1"/>
          </p:cNvPicPr>
          <p:nvPr/>
        </p:nvPicPr>
        <p:blipFill>
          <a:blip r:embed="rId3"/>
          <a:stretch>
            <a:fillRect/>
          </a:stretch>
        </p:blipFill>
        <p:spPr>
          <a:xfrm>
            <a:off x="2412893" y="1503126"/>
            <a:ext cx="7366211" cy="4358660"/>
          </a:xfrm>
          <a:prstGeom prst="rect">
            <a:avLst/>
          </a:prstGeom>
        </p:spPr>
      </p:pic>
    </p:spTree>
    <p:extLst>
      <p:ext uri="{BB962C8B-B14F-4D97-AF65-F5344CB8AC3E}">
        <p14:creationId xmlns:p14="http://schemas.microsoft.com/office/powerpoint/2010/main" val="2319230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Key Events and Their Locations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Clr>
                <a:schemeClr val="tx1"/>
              </a:buClr>
              <a:buAutoNum type="arabicPeriod"/>
            </a:pPr>
            <a:r>
              <a:rPr lang="en-US" dirty="0">
                <a:solidFill>
                  <a:srgbClr val="FF0000"/>
                </a:solidFill>
              </a:rPr>
              <a:t>Incoming</a:t>
            </a:r>
            <a:r>
              <a:rPr lang="en-US" dirty="0"/>
              <a:t> information received by the dendrites</a:t>
            </a:r>
          </a:p>
          <a:p>
            <a:pPr marL="514350" indent="-514350">
              <a:buClr>
                <a:schemeClr val="tx1"/>
              </a:buClr>
              <a:buAutoNum type="arabicPeriod"/>
            </a:pPr>
            <a:r>
              <a:rPr lang="en-US" dirty="0">
                <a:solidFill>
                  <a:srgbClr val="FF0000"/>
                </a:solidFill>
              </a:rPr>
              <a:t>Graded potentials </a:t>
            </a:r>
            <a:r>
              <a:rPr lang="en-US" dirty="0"/>
              <a:t>occur in the </a:t>
            </a:r>
            <a:r>
              <a:rPr lang="en-US" dirty="0">
                <a:solidFill>
                  <a:srgbClr val="FF0000"/>
                </a:solidFill>
              </a:rPr>
              <a:t>dendrites/soma</a:t>
            </a:r>
          </a:p>
          <a:p>
            <a:pPr marL="514350" indent="-514350">
              <a:buAutoNum type="arabicPeriod"/>
            </a:pPr>
            <a:r>
              <a:rPr lang="en-US" dirty="0"/>
              <a:t>An </a:t>
            </a:r>
            <a:r>
              <a:rPr lang="en-US" dirty="0">
                <a:solidFill>
                  <a:srgbClr val="FF0000"/>
                </a:solidFill>
              </a:rPr>
              <a:t>action potential </a:t>
            </a:r>
            <a:r>
              <a:rPr lang="en-US" dirty="0"/>
              <a:t>is fired at the </a:t>
            </a:r>
            <a:r>
              <a:rPr lang="en-US" dirty="0">
                <a:solidFill>
                  <a:srgbClr val="FF0000"/>
                </a:solidFill>
              </a:rPr>
              <a:t>axon hillock </a:t>
            </a:r>
            <a:r>
              <a:rPr lang="en-US" dirty="0"/>
              <a:t>if threshold is met</a:t>
            </a:r>
          </a:p>
          <a:p>
            <a:pPr marL="514350" indent="-514350">
              <a:buAutoNum type="arabicPeriod"/>
            </a:pPr>
            <a:r>
              <a:rPr lang="en-US" dirty="0"/>
              <a:t>The action potential travels along the </a:t>
            </a:r>
            <a:r>
              <a:rPr lang="en-US" dirty="0">
                <a:solidFill>
                  <a:srgbClr val="FF0000"/>
                </a:solidFill>
              </a:rPr>
              <a:t>myelinated axon </a:t>
            </a:r>
            <a:r>
              <a:rPr lang="en-US" dirty="0"/>
              <a:t>via </a:t>
            </a:r>
            <a:r>
              <a:rPr lang="en-US" dirty="0">
                <a:solidFill>
                  <a:srgbClr val="FF0000"/>
                </a:solidFill>
              </a:rPr>
              <a:t>salutatory conduction</a:t>
            </a:r>
          </a:p>
          <a:p>
            <a:pPr marL="514350" indent="-514350">
              <a:buAutoNum type="arabicPeriod"/>
            </a:pPr>
            <a:r>
              <a:rPr lang="en-US" dirty="0"/>
              <a:t>The action potential arrives at the axon terminal of the </a:t>
            </a:r>
            <a:r>
              <a:rPr lang="en-US" dirty="0">
                <a:solidFill>
                  <a:srgbClr val="FF0000"/>
                </a:solidFill>
              </a:rPr>
              <a:t>pre-synaptic cell</a:t>
            </a:r>
            <a:r>
              <a:rPr lang="en-US" dirty="0"/>
              <a:t> and the message is passed to the </a:t>
            </a:r>
            <a:r>
              <a:rPr lang="en-US" dirty="0">
                <a:solidFill>
                  <a:srgbClr val="FF0000"/>
                </a:solidFill>
              </a:rPr>
              <a:t>post-synaptic cell</a:t>
            </a:r>
          </a:p>
          <a:p>
            <a:pPr marL="514350" indent="-514350">
              <a:buAutoNum type="alphaUcParenR"/>
            </a:pPr>
            <a:endParaRPr lang="en-US" dirty="0"/>
          </a:p>
          <a:p>
            <a:pPr marL="514350" indent="-514350">
              <a:buAutoNum type="alphaUcParenR"/>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5928579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a main difference between a graded potential and an action potential?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Graded potentials do not experience current leak, whereas action potentials do</a:t>
            </a:r>
          </a:p>
          <a:p>
            <a:pPr marL="514350" indent="-514350">
              <a:buAutoNum type="alphaUcParenR"/>
            </a:pPr>
            <a:r>
              <a:rPr lang="en-US" dirty="0"/>
              <a:t>Graded potentials travel a long distance, whereas action potentials travel a short distance</a:t>
            </a:r>
          </a:p>
          <a:p>
            <a:pPr marL="514350" indent="-514350">
              <a:buAutoNum type="alphaUcParenR"/>
            </a:pPr>
            <a:r>
              <a:rPr lang="en-US" dirty="0"/>
              <a:t>Graded potentials occur at the soma, whereas action potentials start at the axon hillock</a:t>
            </a:r>
          </a:p>
          <a:p>
            <a:pPr marL="514350" indent="-514350">
              <a:buAutoNum type="alphaUcParenR"/>
            </a:pPr>
            <a:r>
              <a:rPr lang="en-US" dirty="0"/>
              <a:t>The amplitude of the graded potentials is not proportional to the stimulus strength, whereas the amplitude of action potentials is proportional to the stimulus strength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261803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lstStyle/>
          <a:p>
            <a:r>
              <a:rPr lang="en-US" sz="4800" b="1" dirty="0">
                <a:solidFill>
                  <a:srgbClr val="4F2683"/>
                </a:solidFill>
                <a:latin typeface="+mn-lt"/>
              </a:rPr>
              <a:t>Tutorial 4</a:t>
            </a:r>
            <a:br>
              <a:rPr lang="en-US" sz="4800" b="1" dirty="0">
                <a:solidFill>
                  <a:srgbClr val="4F2683"/>
                </a:solidFill>
                <a:latin typeface="+mn-lt"/>
              </a:rPr>
            </a:br>
            <a:r>
              <a:rPr lang="en-US" sz="4800" b="1" dirty="0">
                <a:solidFill>
                  <a:srgbClr val="4F2683"/>
                </a:solidFill>
                <a:latin typeface="+mn-lt"/>
              </a:rPr>
              <a:t>Sections 009/010</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11" name="TextBox 10">
            <a:extLst>
              <a:ext uri="{FF2B5EF4-FFF2-40B4-BE49-F238E27FC236}">
                <a16:creationId xmlns:a16="http://schemas.microsoft.com/office/drawing/2014/main" id="{48022D7B-DBD1-444A-8386-F86C549ED1C0}"/>
              </a:ext>
            </a:extLst>
          </p:cNvPr>
          <p:cNvSpPr txBox="1"/>
          <p:nvPr/>
        </p:nvSpPr>
        <p:spPr>
          <a:xfrm>
            <a:off x="4397524" y="3916641"/>
            <a:ext cx="3944374" cy="1384995"/>
          </a:xfrm>
          <a:prstGeom prst="rect">
            <a:avLst/>
          </a:prstGeom>
          <a:noFill/>
        </p:spPr>
        <p:txBody>
          <a:bodyPr wrap="square" rtlCol="0">
            <a:spAutoFit/>
          </a:bodyPr>
          <a:lstStyle/>
          <a:p>
            <a:pPr algn="r"/>
            <a:r>
              <a:rPr lang="en-CA" sz="2800" dirty="0"/>
              <a:t>TA: </a:t>
            </a:r>
            <a:r>
              <a:rPr lang="en-CA" sz="2800" dirty="0" err="1"/>
              <a:t>Greydon</a:t>
            </a:r>
            <a:r>
              <a:rPr lang="en-CA" sz="2800" dirty="0"/>
              <a:t> Gilmore</a:t>
            </a:r>
          </a:p>
          <a:p>
            <a:pPr algn="r"/>
            <a:r>
              <a:rPr lang="en-CA" sz="2800" dirty="0"/>
              <a:t>Physiology 2130</a:t>
            </a:r>
          </a:p>
          <a:p>
            <a:pPr algn="r"/>
            <a:r>
              <a:rPr lang="en-CA" sz="2800" dirty="0">
                <a:cs typeface="Arial Unicode MS"/>
              </a:rPr>
              <a:t>Oct 1</a:t>
            </a:r>
            <a:r>
              <a:rPr lang="en-CA" sz="2800" baseline="30000" dirty="0">
                <a:cs typeface="Arial Unicode MS"/>
              </a:rPr>
              <a:t>st</a:t>
            </a:r>
            <a:r>
              <a:rPr lang="en-CA" sz="2800" dirty="0">
                <a:cs typeface="Arial Unicode MS"/>
              </a:rPr>
              <a:t> ,2019</a:t>
            </a:r>
            <a:endParaRPr lang="en-US" sz="2800" dirty="0">
              <a:cs typeface="Arial Unicode MS"/>
            </a:endParaRPr>
          </a:p>
        </p:txBody>
      </p:sp>
    </p:spTree>
    <p:extLst>
      <p:ext uri="{BB962C8B-B14F-4D97-AF65-F5344CB8AC3E}">
        <p14:creationId xmlns:p14="http://schemas.microsoft.com/office/powerpoint/2010/main" val="376149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a main difference between a graded potential and an action potential?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Graded potentials do not experience current leak, whereas action potentials do</a:t>
            </a:r>
          </a:p>
          <a:p>
            <a:pPr marL="514350" indent="-514350">
              <a:buAutoNum type="alphaUcParenR"/>
            </a:pPr>
            <a:r>
              <a:rPr lang="en-US" dirty="0"/>
              <a:t>Graded potentials travel a long distance, whereas action potentials travel a short distance</a:t>
            </a:r>
          </a:p>
          <a:p>
            <a:pPr marL="514350" indent="-514350">
              <a:buAutoNum type="alphaUcParenR"/>
            </a:pPr>
            <a:r>
              <a:rPr lang="en-US" dirty="0">
                <a:solidFill>
                  <a:srgbClr val="FF0000"/>
                </a:solidFill>
              </a:rPr>
              <a:t>Graded potentials occur at the soma, whereas action potentials start at the axon hillock</a:t>
            </a:r>
          </a:p>
          <a:p>
            <a:pPr marL="514350" indent="-514350">
              <a:buAutoNum type="alphaUcParenR"/>
            </a:pPr>
            <a:r>
              <a:rPr lang="en-US" dirty="0"/>
              <a:t>The amplitude of the graded potentials is not proportional to the stimulus strength, whereas the amplitude of action potentials is proportional to the stimulus strength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917037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US" sz="4800" b="1" dirty="0">
                <a:solidFill>
                  <a:srgbClr val="4F2683"/>
                </a:solidFill>
                <a:latin typeface="Calibri" panose="020F0502020204030204" pitchFamily="34" charset="0"/>
                <a:cs typeface="Calibri" panose="020F0502020204030204" pitchFamily="34" charset="0"/>
              </a:rPr>
              <a:t>Graded Potentials vs. Action Potentials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9" name="Table 8">
            <a:extLst>
              <a:ext uri="{FF2B5EF4-FFF2-40B4-BE49-F238E27FC236}">
                <a16:creationId xmlns:a16="http://schemas.microsoft.com/office/drawing/2014/main" id="{D9EE3B30-3C8B-43CB-B6C3-0A65D1A02D19}"/>
              </a:ext>
            </a:extLst>
          </p:cNvPr>
          <p:cNvGraphicFramePr>
            <a:graphicFrameLocks noGrp="1"/>
          </p:cNvGraphicFramePr>
          <p:nvPr>
            <p:extLst>
              <p:ext uri="{D42A27DB-BD31-4B8C-83A1-F6EECF244321}">
                <p14:modId xmlns:p14="http://schemas.microsoft.com/office/powerpoint/2010/main" val="2682782832"/>
              </p:ext>
            </p:extLst>
          </p:nvPr>
        </p:nvGraphicFramePr>
        <p:xfrm>
          <a:off x="2044996" y="1779279"/>
          <a:ext cx="8102008" cy="3594450"/>
        </p:xfrm>
        <a:graphic>
          <a:graphicData uri="http://schemas.openxmlformats.org/drawingml/2006/table">
            <a:tbl>
              <a:tblPr firstRow="1" bandRow="1">
                <a:tableStyleId>{5C22544A-7EE6-4342-B048-85BDC9FD1C3A}</a:tableStyleId>
              </a:tblPr>
              <a:tblGrid>
                <a:gridCol w="4040371">
                  <a:extLst>
                    <a:ext uri="{9D8B030D-6E8A-4147-A177-3AD203B41FA5}">
                      <a16:colId xmlns:a16="http://schemas.microsoft.com/office/drawing/2014/main" val="1052071911"/>
                    </a:ext>
                  </a:extLst>
                </a:gridCol>
                <a:gridCol w="4061637">
                  <a:extLst>
                    <a:ext uri="{9D8B030D-6E8A-4147-A177-3AD203B41FA5}">
                      <a16:colId xmlns:a16="http://schemas.microsoft.com/office/drawing/2014/main" val="846550391"/>
                    </a:ext>
                  </a:extLst>
                </a:gridCol>
              </a:tblGrid>
              <a:tr h="431646">
                <a:tc>
                  <a:txBody>
                    <a:bodyPr/>
                    <a:lstStyle/>
                    <a:p>
                      <a:pPr algn="ctr"/>
                      <a:r>
                        <a:rPr lang="en-US" dirty="0"/>
                        <a:t>Graded Potentials</a:t>
                      </a:r>
                    </a:p>
                  </a:txBody>
                  <a:tcPr/>
                </a:tc>
                <a:tc>
                  <a:txBody>
                    <a:bodyPr/>
                    <a:lstStyle/>
                    <a:p>
                      <a:pPr algn="ctr"/>
                      <a:r>
                        <a:rPr lang="en-US" dirty="0"/>
                        <a:t>Action Potentials</a:t>
                      </a:r>
                    </a:p>
                  </a:txBody>
                  <a:tcPr/>
                </a:tc>
                <a:extLst>
                  <a:ext uri="{0D108BD9-81ED-4DB2-BD59-A6C34878D82A}">
                    <a16:rowId xmlns:a16="http://schemas.microsoft.com/office/drawing/2014/main" val="2321542077"/>
                  </a:ext>
                </a:extLst>
              </a:tr>
              <a:tr h="431646">
                <a:tc>
                  <a:txBody>
                    <a:bodyPr/>
                    <a:lstStyle/>
                    <a:p>
                      <a:pPr algn="ctr"/>
                      <a:r>
                        <a:rPr lang="en-US" sz="1800" b="0" i="0" u="none" strike="noStrike" kern="1200" baseline="0" dirty="0">
                          <a:solidFill>
                            <a:schemeClr val="tx1"/>
                          </a:solidFill>
                          <a:latin typeface="+mn-lt"/>
                          <a:ea typeface="+mn-ea"/>
                          <a:cs typeface="+mn-cs"/>
                        </a:rPr>
                        <a:t>Occur at </a:t>
                      </a:r>
                      <a:r>
                        <a:rPr lang="en-US" sz="1800" b="0" i="0" u="none" strike="noStrike" kern="1200" baseline="0" dirty="0">
                          <a:solidFill>
                            <a:srgbClr val="FF0000"/>
                          </a:solidFill>
                          <a:latin typeface="+mn-lt"/>
                          <a:ea typeface="+mn-ea"/>
                          <a:cs typeface="+mn-cs"/>
                        </a:rPr>
                        <a:t>dendrites/somas</a:t>
                      </a:r>
                      <a:endParaRPr lang="en-US" b="0" dirty="0">
                        <a:solidFill>
                          <a:srgbClr val="FF0000"/>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Occur at </a:t>
                      </a:r>
                      <a:r>
                        <a:rPr lang="en-US" sz="1800" b="0" i="0" u="none" strike="noStrike" kern="1200" baseline="0" dirty="0">
                          <a:solidFill>
                            <a:srgbClr val="FF0000"/>
                          </a:solidFill>
                          <a:latin typeface="+mn-lt"/>
                          <a:ea typeface="+mn-ea"/>
                          <a:cs typeface="+mn-cs"/>
                        </a:rPr>
                        <a:t>axon hillock</a:t>
                      </a:r>
                      <a:endParaRPr lang="en-US" b="0" dirty="0">
                        <a:solidFill>
                          <a:srgbClr val="FF0000"/>
                        </a:solidFill>
                      </a:endParaRPr>
                    </a:p>
                  </a:txBody>
                  <a:tcPr/>
                </a:tc>
                <a:extLst>
                  <a:ext uri="{0D108BD9-81ED-4DB2-BD59-A6C34878D82A}">
                    <a16:rowId xmlns:a16="http://schemas.microsoft.com/office/drawing/2014/main" val="137299579"/>
                  </a:ext>
                </a:extLst>
              </a:tr>
              <a:tr h="43164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Caused by </a:t>
                      </a:r>
                      <a:r>
                        <a:rPr lang="en-US" sz="1800" b="0" i="0" u="none" strike="noStrike" kern="1200" baseline="0" dirty="0">
                          <a:solidFill>
                            <a:srgbClr val="FF0000"/>
                          </a:solidFill>
                          <a:latin typeface="+mn-lt"/>
                          <a:ea typeface="+mn-ea"/>
                          <a:cs typeface="+mn-cs"/>
                        </a:rPr>
                        <a:t>mechanical or chemical-gated channels	</a:t>
                      </a:r>
                    </a:p>
                    <a:p>
                      <a:pPr marL="0" marR="0" indent="0" algn="ctr" defTabSz="4572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Caused by </a:t>
                      </a:r>
                      <a:r>
                        <a:rPr lang="en-US" sz="1800" b="0" i="0" u="none" strike="noStrike" kern="1200" baseline="0" dirty="0">
                          <a:solidFill>
                            <a:srgbClr val="FF0000"/>
                          </a:solidFill>
                          <a:latin typeface="+mn-lt"/>
                          <a:ea typeface="+mn-ea"/>
                          <a:cs typeface="+mn-cs"/>
                        </a:rPr>
                        <a:t>voltage-gated channels</a:t>
                      </a:r>
                      <a:r>
                        <a:rPr lang="en-US" sz="1800" b="0" i="0" u="none" strike="noStrike" kern="1200" baseline="0" dirty="0">
                          <a:solidFill>
                            <a:schemeClr val="tx1"/>
                          </a:solidFill>
                          <a:latin typeface="+mn-lt"/>
                          <a:ea typeface="+mn-ea"/>
                          <a:cs typeface="+mn-cs"/>
                        </a:rPr>
                        <a:t>	</a:t>
                      </a:r>
                      <a:endParaRPr lang="en-US" b="0" dirty="0">
                        <a:solidFill>
                          <a:schemeClr val="tx1"/>
                        </a:solidFill>
                      </a:endParaRPr>
                    </a:p>
                  </a:txBody>
                  <a:tcPr/>
                </a:tc>
                <a:extLst>
                  <a:ext uri="{0D108BD9-81ED-4DB2-BD59-A6C34878D82A}">
                    <a16:rowId xmlns:a16="http://schemas.microsoft.com/office/drawing/2014/main" val="3004670691"/>
                  </a:ext>
                </a:extLst>
              </a:tr>
              <a:tr h="745032">
                <a:tc>
                  <a:txBody>
                    <a:bodyPr/>
                    <a:lstStyle/>
                    <a:p>
                      <a:pPr algn="ctr"/>
                      <a:r>
                        <a:rPr lang="en-US" sz="1800" b="0" i="0" u="none" strike="noStrike" kern="1200" baseline="0" dirty="0">
                          <a:solidFill>
                            <a:schemeClr val="tx1"/>
                          </a:solidFill>
                          <a:latin typeface="+mn-lt"/>
                          <a:ea typeface="+mn-ea"/>
                          <a:cs typeface="+mn-cs"/>
                        </a:rPr>
                        <a:t>Can be a </a:t>
                      </a:r>
                      <a:r>
                        <a:rPr lang="en-US" sz="1800" b="0" i="0" u="none" strike="noStrike" kern="1200" baseline="0" dirty="0">
                          <a:solidFill>
                            <a:srgbClr val="FF0000"/>
                          </a:solidFill>
                          <a:latin typeface="+mn-lt"/>
                          <a:ea typeface="+mn-ea"/>
                          <a:cs typeface="+mn-cs"/>
                        </a:rPr>
                        <a:t>depolarization</a:t>
                      </a:r>
                      <a:r>
                        <a:rPr lang="en-US" sz="1800" b="0" i="0" u="none" strike="noStrike" kern="1200" baseline="0" dirty="0">
                          <a:solidFill>
                            <a:schemeClr val="tx1"/>
                          </a:solidFill>
                          <a:latin typeface="+mn-lt"/>
                          <a:ea typeface="+mn-ea"/>
                          <a:cs typeface="+mn-cs"/>
                        </a:rPr>
                        <a:t> or </a:t>
                      </a:r>
                      <a:r>
                        <a:rPr lang="en-US" sz="1800" b="0" i="0" u="none" strike="noStrike" kern="1200" baseline="0" dirty="0">
                          <a:solidFill>
                            <a:srgbClr val="FF0000"/>
                          </a:solidFill>
                          <a:latin typeface="+mn-lt"/>
                          <a:ea typeface="+mn-ea"/>
                          <a:cs typeface="+mn-cs"/>
                        </a:rPr>
                        <a:t>hyperpolarization</a:t>
                      </a:r>
                      <a:endParaRPr lang="en-US" b="0" dirty="0">
                        <a:solidFill>
                          <a:srgbClr val="FF0000"/>
                        </a:solidFill>
                      </a:endParaRPr>
                    </a:p>
                  </a:txBody>
                  <a:tcPr/>
                </a:tc>
                <a:tc>
                  <a:txBody>
                    <a:bodyPr/>
                    <a:lstStyle/>
                    <a:p>
                      <a:pPr algn="ctr"/>
                      <a:r>
                        <a:rPr lang="en-US" sz="1800" b="0" i="0" u="none" strike="noStrike" kern="1200" baseline="0" dirty="0">
                          <a:solidFill>
                            <a:schemeClr val="tx1"/>
                          </a:solidFill>
                          <a:latin typeface="+mn-lt"/>
                          <a:ea typeface="+mn-ea"/>
                          <a:cs typeface="+mn-cs"/>
                        </a:rPr>
                        <a:t>Always a </a:t>
                      </a:r>
                      <a:r>
                        <a:rPr lang="en-US" sz="1800" b="0" i="0" u="none" strike="noStrike" kern="1200" baseline="0" dirty="0">
                          <a:solidFill>
                            <a:srgbClr val="FF0000"/>
                          </a:solidFill>
                          <a:latin typeface="+mn-lt"/>
                          <a:ea typeface="+mn-ea"/>
                          <a:cs typeface="+mn-cs"/>
                        </a:rPr>
                        <a:t>depolarization</a:t>
                      </a:r>
                      <a:endParaRPr lang="en-US" b="0" dirty="0">
                        <a:solidFill>
                          <a:srgbClr val="FF0000"/>
                        </a:solidFill>
                      </a:endParaRPr>
                    </a:p>
                  </a:txBody>
                  <a:tcPr/>
                </a:tc>
                <a:extLst>
                  <a:ext uri="{0D108BD9-81ED-4DB2-BD59-A6C34878D82A}">
                    <a16:rowId xmlns:a16="http://schemas.microsoft.com/office/drawing/2014/main" val="651645159"/>
                  </a:ext>
                </a:extLst>
              </a:tr>
              <a:tr h="431646">
                <a:tc>
                  <a:txBody>
                    <a:bodyPr/>
                    <a:lstStyle/>
                    <a:p>
                      <a:pPr algn="ctr"/>
                      <a:r>
                        <a:rPr lang="en-US" sz="1800" b="0" i="0" u="none" strike="noStrike" kern="1200" baseline="0" dirty="0">
                          <a:solidFill>
                            <a:schemeClr val="tx1"/>
                          </a:solidFill>
                          <a:latin typeface="+mn-lt"/>
                          <a:ea typeface="+mn-ea"/>
                          <a:cs typeface="+mn-cs"/>
                        </a:rPr>
                        <a:t>Amplitude of potential is </a:t>
                      </a:r>
                      <a:r>
                        <a:rPr lang="en-US" sz="1800" b="0" i="0" u="none" strike="noStrike" kern="1200" baseline="0" dirty="0">
                          <a:solidFill>
                            <a:srgbClr val="FF0000"/>
                          </a:solidFill>
                          <a:latin typeface="+mn-lt"/>
                          <a:ea typeface="+mn-ea"/>
                          <a:cs typeface="+mn-cs"/>
                        </a:rPr>
                        <a:t>directly proportional</a:t>
                      </a:r>
                      <a:r>
                        <a:rPr lang="en-US" sz="1800" b="0" i="0" u="none" strike="noStrike" kern="1200" baseline="0" dirty="0">
                          <a:solidFill>
                            <a:schemeClr val="tx1"/>
                          </a:solidFill>
                          <a:latin typeface="+mn-lt"/>
                          <a:ea typeface="+mn-ea"/>
                          <a:cs typeface="+mn-cs"/>
                        </a:rPr>
                        <a:t> to stimulus strength</a:t>
                      </a: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rgbClr val="FF0000"/>
                          </a:solidFill>
                          <a:latin typeface="+mn-lt"/>
                          <a:ea typeface="+mn-ea"/>
                          <a:cs typeface="+mn-cs"/>
                        </a:rPr>
                        <a:t>All or nothing</a:t>
                      </a:r>
                      <a:r>
                        <a:rPr lang="en-US" sz="1800" b="0" i="0" u="none" strike="noStrike" kern="1200" baseline="0" dirty="0">
                          <a:solidFill>
                            <a:schemeClr val="tx1"/>
                          </a:solidFill>
                          <a:latin typeface="+mn-lt"/>
                          <a:ea typeface="+mn-ea"/>
                          <a:cs typeface="+mn-cs"/>
                        </a:rPr>
                        <a:t>–Amplitude of potential is </a:t>
                      </a:r>
                      <a:r>
                        <a:rPr lang="en-US" sz="1800" b="0" i="0" u="none" strike="noStrike" kern="1200" baseline="0" dirty="0">
                          <a:solidFill>
                            <a:srgbClr val="FF0000"/>
                          </a:solidFill>
                          <a:latin typeface="+mn-lt"/>
                          <a:ea typeface="+mn-ea"/>
                          <a:cs typeface="+mn-cs"/>
                        </a:rPr>
                        <a:t>constant</a:t>
                      </a:r>
                      <a:r>
                        <a:rPr lang="en-US" sz="1800" b="0" i="0" u="none" strike="noStrike" kern="1200" baseline="0" dirty="0">
                          <a:solidFill>
                            <a:schemeClr val="tx1"/>
                          </a:solidFill>
                          <a:latin typeface="+mn-lt"/>
                          <a:ea typeface="+mn-ea"/>
                          <a:cs typeface="+mn-cs"/>
                        </a:rPr>
                        <a:t> no matter the stimulus strength</a:t>
                      </a:r>
                      <a:endParaRPr lang="en-US" b="0" dirty="0">
                        <a:solidFill>
                          <a:schemeClr val="tx1"/>
                        </a:solidFill>
                      </a:endParaRPr>
                    </a:p>
                  </a:txBody>
                  <a:tcPr/>
                </a:tc>
                <a:extLst>
                  <a:ext uri="{0D108BD9-81ED-4DB2-BD59-A6C34878D82A}">
                    <a16:rowId xmlns:a16="http://schemas.microsoft.com/office/drawing/2014/main" val="864251256"/>
                  </a:ext>
                </a:extLst>
              </a:tr>
              <a:tr h="431646">
                <a:tc>
                  <a:txBody>
                    <a:bodyPr/>
                    <a:lstStyle/>
                    <a:p>
                      <a:pPr algn="ctr"/>
                      <a:r>
                        <a:rPr lang="en-US" sz="1800" b="0" i="0" u="none" strike="noStrike" kern="1200" baseline="0" dirty="0">
                          <a:solidFill>
                            <a:schemeClr val="tx1"/>
                          </a:solidFill>
                          <a:latin typeface="+mn-lt"/>
                          <a:ea typeface="+mn-ea"/>
                          <a:cs typeface="+mn-cs"/>
                        </a:rPr>
                        <a:t>Travel </a:t>
                      </a:r>
                      <a:r>
                        <a:rPr lang="en-US" sz="1800" b="0" i="0" u="none" strike="noStrike" kern="1200" baseline="0" dirty="0">
                          <a:solidFill>
                            <a:srgbClr val="FF0000"/>
                          </a:solidFill>
                          <a:latin typeface="+mn-lt"/>
                          <a:ea typeface="+mn-ea"/>
                          <a:cs typeface="+mn-cs"/>
                        </a:rPr>
                        <a:t>short</a:t>
                      </a:r>
                      <a:r>
                        <a:rPr lang="en-US" sz="1800" b="0" i="0" u="none" strike="noStrike" kern="1200" baseline="0" dirty="0">
                          <a:solidFill>
                            <a:schemeClr val="tx1"/>
                          </a:solidFill>
                          <a:latin typeface="+mn-lt"/>
                          <a:ea typeface="+mn-ea"/>
                          <a:cs typeface="+mn-cs"/>
                        </a:rPr>
                        <a:t> distances</a:t>
                      </a: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Travel </a:t>
                      </a:r>
                      <a:r>
                        <a:rPr lang="en-US" sz="1800" b="0" i="0" u="none" strike="noStrike" kern="1200" baseline="0" dirty="0">
                          <a:solidFill>
                            <a:srgbClr val="FF0000"/>
                          </a:solidFill>
                          <a:latin typeface="+mn-lt"/>
                          <a:ea typeface="+mn-ea"/>
                          <a:cs typeface="+mn-cs"/>
                        </a:rPr>
                        <a:t>long</a:t>
                      </a:r>
                      <a:r>
                        <a:rPr lang="en-US" sz="1800" b="0" i="0" u="none" strike="noStrike" kern="1200" baseline="0" dirty="0">
                          <a:solidFill>
                            <a:schemeClr val="tx1"/>
                          </a:solidFill>
                          <a:latin typeface="+mn-lt"/>
                          <a:ea typeface="+mn-ea"/>
                          <a:cs typeface="+mn-cs"/>
                        </a:rPr>
                        <a:t> distances</a:t>
                      </a:r>
                      <a:endParaRPr lang="en-US" b="0" dirty="0">
                        <a:solidFill>
                          <a:schemeClr val="tx1"/>
                        </a:solidFill>
                      </a:endParaRPr>
                    </a:p>
                  </a:txBody>
                  <a:tcPr/>
                </a:tc>
                <a:extLst>
                  <a:ext uri="{0D108BD9-81ED-4DB2-BD59-A6C34878D82A}">
                    <a16:rowId xmlns:a16="http://schemas.microsoft.com/office/drawing/2014/main" val="2600971618"/>
                  </a:ext>
                </a:extLst>
              </a:tr>
            </a:tbl>
          </a:graphicData>
        </a:graphic>
      </p:graphicFrame>
    </p:spTree>
    <p:extLst>
      <p:ext uri="{BB962C8B-B14F-4D97-AF65-F5344CB8AC3E}">
        <p14:creationId xmlns:p14="http://schemas.microsoft.com/office/powerpoint/2010/main" val="2064085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Depolarization is caused by the opening of ____, causing ___ to flow ___ the cell.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VG Na+ channels; Na+ ions; into </a:t>
            </a:r>
          </a:p>
          <a:p>
            <a:pPr marL="514350" indent="-514350">
              <a:buAutoNum type="alphaUcParenR"/>
            </a:pPr>
            <a:r>
              <a:rPr lang="en-US" dirty="0"/>
              <a:t>VG Na+ channels; Na+ ions; out of </a:t>
            </a:r>
          </a:p>
          <a:p>
            <a:pPr marL="514350" indent="-514350">
              <a:buAutoNum type="alphaUcParenR"/>
            </a:pPr>
            <a:r>
              <a:rPr lang="en-US" dirty="0"/>
              <a:t>VG K+ channels; K+ ions, into</a:t>
            </a:r>
          </a:p>
          <a:p>
            <a:pPr marL="514350" indent="-514350">
              <a:buAutoNum type="alphaUcParenR"/>
            </a:pPr>
            <a:r>
              <a:rPr lang="en-US" dirty="0"/>
              <a:t>VG K+ channels; K+ ions, out of</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8147661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Depolarization is caused by the opening of ____, causing ___ to flow ___ the cell.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solidFill>
                  <a:srgbClr val="FF0000"/>
                </a:solidFill>
              </a:rPr>
              <a:t>VG Na+ channels; Na+ ions; into </a:t>
            </a:r>
          </a:p>
          <a:p>
            <a:pPr marL="514350" indent="-514350">
              <a:buAutoNum type="alphaUcParenR"/>
            </a:pPr>
            <a:r>
              <a:rPr lang="en-US" dirty="0"/>
              <a:t>VG Na+ channels; Na+ ions; out of </a:t>
            </a:r>
          </a:p>
          <a:p>
            <a:pPr marL="514350" indent="-514350">
              <a:buAutoNum type="alphaUcParenR"/>
            </a:pPr>
            <a:r>
              <a:rPr lang="en-US" dirty="0"/>
              <a:t>VG K+ channels; K+ ions, into</a:t>
            </a:r>
          </a:p>
          <a:p>
            <a:pPr marL="514350" indent="-514350">
              <a:buAutoNum type="alphaUcParenR"/>
            </a:pPr>
            <a:r>
              <a:rPr lang="en-US" dirty="0"/>
              <a:t>VG K+ channels; K+ ions, out of</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1389198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The Action Potential</a:t>
            </a:r>
            <a:endParaRPr lang="en-CA" sz="32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28A23E1D-13D6-4164-83FE-60E76FCDC97B}"/>
              </a:ext>
            </a:extLst>
          </p:cNvPr>
          <p:cNvPicPr>
            <a:picLocks noGrp="1" noChangeAspect="1"/>
          </p:cNvPicPr>
          <p:nvPr>
            <p:ph idx="1"/>
          </p:nvPr>
        </p:nvPicPr>
        <p:blipFill>
          <a:blip r:embed="rId3"/>
          <a:stretch>
            <a:fillRect/>
          </a:stretch>
        </p:blipFill>
        <p:spPr>
          <a:xfrm>
            <a:off x="1955690" y="1204644"/>
            <a:ext cx="7613963" cy="4811143"/>
          </a:xfrm>
        </p:spPr>
      </p:pic>
      <p:sp>
        <p:nvSpPr>
          <p:cNvPr id="9" name="TextBox 8">
            <a:extLst>
              <a:ext uri="{FF2B5EF4-FFF2-40B4-BE49-F238E27FC236}">
                <a16:creationId xmlns:a16="http://schemas.microsoft.com/office/drawing/2014/main" id="{0F0325DE-5CA1-4001-BE0A-98412BF53C73}"/>
              </a:ext>
            </a:extLst>
          </p:cNvPr>
          <p:cNvSpPr txBox="1"/>
          <p:nvPr/>
        </p:nvSpPr>
        <p:spPr>
          <a:xfrm>
            <a:off x="2892407" y="1294767"/>
            <a:ext cx="2222204" cy="2308324"/>
          </a:xfrm>
          <a:prstGeom prst="rect">
            <a:avLst/>
          </a:prstGeom>
          <a:solidFill>
            <a:schemeClr val="bg1"/>
          </a:solidFill>
          <a:ln w="25400">
            <a:solidFill>
              <a:srgbClr val="FF0000"/>
            </a:solidFill>
          </a:ln>
        </p:spPr>
        <p:txBody>
          <a:bodyPr wrap="square" rtlCol="0">
            <a:spAutoFit/>
          </a:bodyPr>
          <a:lstStyle/>
          <a:p>
            <a:r>
              <a:rPr lang="en-US" b="1" dirty="0"/>
              <a:t>Depolarization</a:t>
            </a:r>
          </a:p>
          <a:p>
            <a:pPr marL="285750" indent="-285750">
              <a:buFontTx/>
              <a:buChar char="-"/>
            </a:pPr>
            <a:r>
              <a:rPr lang="en-US" dirty="0"/>
              <a:t>Potential becomes more +</a:t>
            </a:r>
            <a:r>
              <a:rPr lang="en-US" dirty="0" err="1"/>
              <a:t>ve</a:t>
            </a:r>
            <a:endParaRPr lang="en-US" dirty="0"/>
          </a:p>
          <a:p>
            <a:pPr marL="285750" indent="-285750">
              <a:buFontTx/>
              <a:buChar char="-"/>
            </a:pPr>
            <a:r>
              <a:rPr lang="en-US" dirty="0"/>
              <a:t>VG Na</a:t>
            </a:r>
            <a:r>
              <a:rPr lang="en-US" baseline="30000" dirty="0"/>
              <a:t>+</a:t>
            </a:r>
            <a:r>
              <a:rPr lang="en-US" dirty="0"/>
              <a:t> C open (fast)</a:t>
            </a:r>
          </a:p>
          <a:p>
            <a:pPr marL="285750" indent="-285750">
              <a:buFontTx/>
              <a:buChar char="-"/>
            </a:pPr>
            <a:r>
              <a:rPr lang="en-US" dirty="0"/>
              <a:t>Na</a:t>
            </a:r>
            <a:r>
              <a:rPr lang="en-US" baseline="30000" dirty="0"/>
              <a:t>+  </a:t>
            </a:r>
            <a:r>
              <a:rPr lang="en-US" dirty="0"/>
              <a:t>flows into cell</a:t>
            </a:r>
          </a:p>
          <a:p>
            <a:pPr marL="285750" indent="-285750">
              <a:buFontTx/>
              <a:buChar char="-"/>
            </a:pPr>
            <a:r>
              <a:rPr lang="en-US" dirty="0"/>
              <a:t>VG K</a:t>
            </a:r>
            <a:r>
              <a:rPr lang="en-US" baseline="30000" dirty="0"/>
              <a:t>+</a:t>
            </a:r>
            <a:r>
              <a:rPr lang="en-US" dirty="0"/>
              <a:t> C start to open (slow)</a:t>
            </a:r>
          </a:p>
        </p:txBody>
      </p:sp>
      <p:sp>
        <p:nvSpPr>
          <p:cNvPr id="10" name="TextBox 9">
            <a:extLst>
              <a:ext uri="{FF2B5EF4-FFF2-40B4-BE49-F238E27FC236}">
                <a16:creationId xmlns:a16="http://schemas.microsoft.com/office/drawing/2014/main" id="{DC9B6140-74C5-4D59-9331-3F3977B53BE6}"/>
              </a:ext>
            </a:extLst>
          </p:cNvPr>
          <p:cNvSpPr txBox="1"/>
          <p:nvPr/>
        </p:nvSpPr>
        <p:spPr>
          <a:xfrm>
            <a:off x="2892407" y="3687702"/>
            <a:ext cx="2115879" cy="1200329"/>
          </a:xfrm>
          <a:prstGeom prst="rect">
            <a:avLst/>
          </a:prstGeom>
          <a:solidFill>
            <a:schemeClr val="bg1"/>
          </a:solidFill>
          <a:ln w="25400">
            <a:solidFill>
              <a:srgbClr val="FF0000"/>
            </a:solidFill>
          </a:ln>
        </p:spPr>
        <p:txBody>
          <a:bodyPr wrap="square" rtlCol="0">
            <a:spAutoFit/>
          </a:bodyPr>
          <a:lstStyle/>
          <a:p>
            <a:r>
              <a:rPr lang="en-US" b="1" dirty="0"/>
              <a:t>RMP</a:t>
            </a:r>
          </a:p>
          <a:p>
            <a:pPr marL="285750" indent="-285750">
              <a:buFontTx/>
              <a:buChar char="-"/>
            </a:pPr>
            <a:r>
              <a:rPr lang="en-US" dirty="0"/>
              <a:t>VG Na</a:t>
            </a:r>
            <a:r>
              <a:rPr lang="en-US" baseline="30000" dirty="0"/>
              <a:t>+</a:t>
            </a:r>
            <a:r>
              <a:rPr lang="en-US" dirty="0"/>
              <a:t> C close</a:t>
            </a:r>
          </a:p>
          <a:p>
            <a:pPr marL="285750" indent="-285750">
              <a:buFontTx/>
              <a:buChar char="-"/>
            </a:pPr>
            <a:r>
              <a:rPr lang="en-US" dirty="0"/>
              <a:t>VG K</a:t>
            </a:r>
            <a:r>
              <a:rPr lang="en-US" baseline="30000" dirty="0"/>
              <a:t>+</a:t>
            </a:r>
            <a:r>
              <a:rPr lang="en-US" dirty="0"/>
              <a:t> C fully closed</a:t>
            </a:r>
          </a:p>
        </p:txBody>
      </p:sp>
      <p:sp>
        <p:nvSpPr>
          <p:cNvPr id="11" name="TextBox 10">
            <a:extLst>
              <a:ext uri="{FF2B5EF4-FFF2-40B4-BE49-F238E27FC236}">
                <a16:creationId xmlns:a16="http://schemas.microsoft.com/office/drawing/2014/main" id="{149EC073-79DC-4A36-9CAC-4E81BB1AB484}"/>
              </a:ext>
            </a:extLst>
          </p:cNvPr>
          <p:cNvSpPr txBox="1"/>
          <p:nvPr/>
        </p:nvSpPr>
        <p:spPr>
          <a:xfrm>
            <a:off x="6231029" y="1299866"/>
            <a:ext cx="3572539" cy="1477328"/>
          </a:xfrm>
          <a:prstGeom prst="rect">
            <a:avLst/>
          </a:prstGeom>
          <a:solidFill>
            <a:schemeClr val="bg1"/>
          </a:solidFill>
          <a:ln w="25400">
            <a:solidFill>
              <a:srgbClr val="FF0000"/>
            </a:solidFill>
          </a:ln>
        </p:spPr>
        <p:txBody>
          <a:bodyPr wrap="square" rtlCol="0">
            <a:spAutoFit/>
          </a:bodyPr>
          <a:lstStyle/>
          <a:p>
            <a:r>
              <a:rPr lang="en-US" b="1" dirty="0"/>
              <a:t>Repolarization</a:t>
            </a:r>
          </a:p>
          <a:p>
            <a:pPr marL="285750" indent="-285750">
              <a:buFontTx/>
              <a:buChar char="-"/>
            </a:pPr>
            <a:r>
              <a:rPr lang="en-US" dirty="0"/>
              <a:t>Potential returns to RMP</a:t>
            </a:r>
          </a:p>
          <a:p>
            <a:pPr marL="285750" indent="-285750">
              <a:buFontTx/>
              <a:buChar char="-"/>
            </a:pPr>
            <a:r>
              <a:rPr lang="en-US" dirty="0"/>
              <a:t>VG Na</a:t>
            </a:r>
            <a:r>
              <a:rPr lang="en-US" baseline="30000" dirty="0"/>
              <a:t>+</a:t>
            </a:r>
            <a:r>
              <a:rPr lang="en-US" dirty="0"/>
              <a:t> C inactive</a:t>
            </a:r>
          </a:p>
          <a:p>
            <a:pPr marL="285750" indent="-285750">
              <a:buFontTx/>
              <a:buChar char="-"/>
            </a:pPr>
            <a:r>
              <a:rPr lang="en-US" dirty="0"/>
              <a:t>VG K</a:t>
            </a:r>
            <a:r>
              <a:rPr lang="en-US" baseline="30000" dirty="0"/>
              <a:t>+</a:t>
            </a:r>
            <a:r>
              <a:rPr lang="en-US" dirty="0"/>
              <a:t> C fully open</a:t>
            </a:r>
          </a:p>
          <a:p>
            <a:pPr marL="285750" indent="-285750">
              <a:buFontTx/>
              <a:buChar char="-"/>
            </a:pPr>
            <a:r>
              <a:rPr lang="en-US" dirty="0"/>
              <a:t>K</a:t>
            </a:r>
            <a:r>
              <a:rPr lang="en-US" baseline="30000" dirty="0"/>
              <a:t>+  </a:t>
            </a:r>
            <a:r>
              <a:rPr lang="en-US" dirty="0"/>
              <a:t>flows out of cell</a:t>
            </a:r>
          </a:p>
        </p:txBody>
      </p:sp>
      <p:sp>
        <p:nvSpPr>
          <p:cNvPr id="12" name="TextBox 11">
            <a:extLst>
              <a:ext uri="{FF2B5EF4-FFF2-40B4-BE49-F238E27FC236}">
                <a16:creationId xmlns:a16="http://schemas.microsoft.com/office/drawing/2014/main" id="{6F9C4100-FEE0-4EAC-9762-6FB3877277E4}"/>
              </a:ext>
            </a:extLst>
          </p:cNvPr>
          <p:cNvSpPr txBox="1"/>
          <p:nvPr/>
        </p:nvSpPr>
        <p:spPr>
          <a:xfrm>
            <a:off x="6284193" y="3249168"/>
            <a:ext cx="3572539" cy="1477328"/>
          </a:xfrm>
          <a:prstGeom prst="rect">
            <a:avLst/>
          </a:prstGeom>
          <a:solidFill>
            <a:schemeClr val="bg1"/>
          </a:solidFill>
          <a:ln w="25400">
            <a:solidFill>
              <a:srgbClr val="FF0000"/>
            </a:solidFill>
          </a:ln>
        </p:spPr>
        <p:txBody>
          <a:bodyPr wrap="square" rtlCol="0">
            <a:spAutoFit/>
          </a:bodyPr>
          <a:lstStyle/>
          <a:p>
            <a:r>
              <a:rPr lang="en-US" b="1" dirty="0"/>
              <a:t>Hyperpolarization</a:t>
            </a:r>
          </a:p>
          <a:p>
            <a:pPr marL="285750" indent="-285750">
              <a:buFontTx/>
              <a:buChar char="-"/>
            </a:pPr>
            <a:r>
              <a:rPr lang="en-US" dirty="0"/>
              <a:t>Potential becomes more –</a:t>
            </a:r>
            <a:r>
              <a:rPr lang="en-US" dirty="0" err="1"/>
              <a:t>ve</a:t>
            </a:r>
            <a:r>
              <a:rPr lang="en-US" dirty="0"/>
              <a:t> than RMP</a:t>
            </a:r>
          </a:p>
          <a:p>
            <a:pPr marL="285750" indent="-285750">
              <a:buFontTx/>
              <a:buChar char="-"/>
            </a:pPr>
            <a:r>
              <a:rPr lang="en-US" dirty="0"/>
              <a:t>VG Na</a:t>
            </a:r>
            <a:r>
              <a:rPr lang="en-US" baseline="30000" dirty="0"/>
              <a:t>+</a:t>
            </a:r>
            <a:r>
              <a:rPr lang="en-US" dirty="0"/>
              <a:t> C close</a:t>
            </a:r>
          </a:p>
          <a:p>
            <a:pPr marL="285750" indent="-285750">
              <a:buFontTx/>
              <a:buChar char="-"/>
            </a:pPr>
            <a:r>
              <a:rPr lang="en-US" dirty="0"/>
              <a:t>VG K</a:t>
            </a:r>
            <a:r>
              <a:rPr lang="en-US" baseline="30000" dirty="0"/>
              <a:t>+</a:t>
            </a:r>
            <a:r>
              <a:rPr lang="en-US" dirty="0"/>
              <a:t> C start to close (slow)</a:t>
            </a:r>
          </a:p>
        </p:txBody>
      </p:sp>
      <p:sp>
        <p:nvSpPr>
          <p:cNvPr id="13" name="Arrow: Down 12">
            <a:extLst>
              <a:ext uri="{FF2B5EF4-FFF2-40B4-BE49-F238E27FC236}">
                <a16:creationId xmlns:a16="http://schemas.microsoft.com/office/drawing/2014/main" id="{C32DA90C-DE95-4C21-8744-FA22313C9668}"/>
              </a:ext>
            </a:extLst>
          </p:cNvPr>
          <p:cNvSpPr/>
          <p:nvPr/>
        </p:nvSpPr>
        <p:spPr>
          <a:xfrm rot="5400000">
            <a:off x="8693572" y="1548482"/>
            <a:ext cx="318977" cy="10291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2718E24-D950-490A-BCEB-AA9C1B4521E9}"/>
              </a:ext>
            </a:extLst>
          </p:cNvPr>
          <p:cNvSpPr txBox="1"/>
          <p:nvPr/>
        </p:nvSpPr>
        <p:spPr>
          <a:xfrm>
            <a:off x="9367634" y="1601390"/>
            <a:ext cx="1233377" cy="923330"/>
          </a:xfrm>
          <a:prstGeom prst="rect">
            <a:avLst/>
          </a:prstGeom>
          <a:solidFill>
            <a:schemeClr val="bg1"/>
          </a:solidFill>
          <a:ln w="25400">
            <a:solidFill>
              <a:srgbClr val="FF0000"/>
            </a:solidFill>
          </a:ln>
        </p:spPr>
        <p:txBody>
          <a:bodyPr wrap="square" rtlCol="0">
            <a:spAutoFit/>
          </a:bodyPr>
          <a:lstStyle/>
          <a:p>
            <a:pPr algn="ctr"/>
            <a:r>
              <a:rPr lang="en-US" b="1" dirty="0">
                <a:solidFill>
                  <a:srgbClr val="4F2683"/>
                </a:solidFill>
              </a:rPr>
              <a:t>Absolute Refractory Period</a:t>
            </a:r>
          </a:p>
        </p:txBody>
      </p:sp>
    </p:spTree>
    <p:extLst>
      <p:ext uri="{BB962C8B-B14F-4D97-AF65-F5344CB8AC3E}">
        <p14:creationId xmlns:p14="http://schemas.microsoft.com/office/powerpoint/2010/main" val="280264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Propagation of The Action Potential</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1: Dr. Woods</a:t>
            </a:r>
          </a:p>
          <a:p>
            <a:r>
              <a:rPr lang="en-US" sz="2800" b="1" dirty="0">
                <a:solidFill>
                  <a:schemeClr val="bg1">
                    <a:lumMod val="50000"/>
                  </a:schemeClr>
                </a:solidFill>
              </a:rPr>
              <a:t>pp. </a:t>
            </a:r>
          </a:p>
        </p:txBody>
      </p:sp>
    </p:spTree>
    <p:extLst>
      <p:ext uri="{BB962C8B-B14F-4D97-AF65-F5344CB8AC3E}">
        <p14:creationId xmlns:p14="http://schemas.microsoft.com/office/powerpoint/2010/main" val="8829715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Propagation of the AP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AD560F13-1382-4131-B1BC-8F01A3007467}"/>
              </a:ext>
            </a:extLst>
          </p:cNvPr>
          <p:cNvPicPr>
            <a:picLocks noGrp="1" noChangeAspect="1"/>
          </p:cNvPicPr>
          <p:nvPr>
            <p:ph idx="1"/>
          </p:nvPr>
        </p:nvPicPr>
        <p:blipFill>
          <a:blip r:embed="rId3"/>
          <a:stretch>
            <a:fillRect/>
          </a:stretch>
        </p:blipFill>
        <p:spPr>
          <a:xfrm>
            <a:off x="4483231" y="1297577"/>
            <a:ext cx="5696115" cy="4265341"/>
          </a:xfrm>
          <a:prstGeom prst="rect">
            <a:avLst/>
          </a:prstGeom>
        </p:spPr>
      </p:pic>
      <p:sp>
        <p:nvSpPr>
          <p:cNvPr id="9" name="TextBox 8">
            <a:extLst>
              <a:ext uri="{FF2B5EF4-FFF2-40B4-BE49-F238E27FC236}">
                <a16:creationId xmlns:a16="http://schemas.microsoft.com/office/drawing/2014/main" id="{76AAFDA5-28D9-4CCF-8E3B-3674393F51E3}"/>
              </a:ext>
            </a:extLst>
          </p:cNvPr>
          <p:cNvSpPr txBox="1"/>
          <p:nvPr/>
        </p:nvSpPr>
        <p:spPr>
          <a:xfrm>
            <a:off x="1276142" y="1168090"/>
            <a:ext cx="3207089" cy="4524315"/>
          </a:xfrm>
          <a:prstGeom prst="rect">
            <a:avLst/>
          </a:prstGeom>
          <a:noFill/>
        </p:spPr>
        <p:txBody>
          <a:bodyPr wrap="square" rtlCol="0">
            <a:spAutoFit/>
          </a:bodyPr>
          <a:lstStyle/>
          <a:p>
            <a:pPr marL="285750" indent="-285750">
              <a:buFont typeface="Arial" panose="020B0604020202020204" pitchFamily="34" charset="0"/>
              <a:buChar char="•"/>
            </a:pPr>
            <a:r>
              <a:rPr lang="en-US" dirty="0"/>
              <a:t>Myelin prevents ion/current leakage and allows for rapid saltatory conduction</a:t>
            </a:r>
          </a:p>
          <a:p>
            <a:endParaRPr lang="en-US" dirty="0"/>
          </a:p>
          <a:p>
            <a:pPr marL="285750" indent="-285750">
              <a:buFont typeface="Arial" panose="020B0604020202020204" pitchFamily="34" charset="0"/>
              <a:buChar char="•"/>
            </a:pPr>
            <a:r>
              <a:rPr lang="en-US" dirty="0"/>
              <a:t>Ion channels are concentrated at Nodes of Ranvier</a:t>
            </a:r>
          </a:p>
          <a:p>
            <a:endParaRPr lang="en-US" dirty="0"/>
          </a:p>
          <a:p>
            <a:pPr marL="285750" indent="-285750">
              <a:buFont typeface="Arial" panose="020B0604020202020204" pitchFamily="34" charset="0"/>
              <a:buChar char="•"/>
            </a:pPr>
            <a:r>
              <a:rPr lang="en-US" dirty="0"/>
              <a:t>The Na</a:t>
            </a:r>
            <a:r>
              <a:rPr lang="en-US" baseline="30000" dirty="0"/>
              <a:t>+</a:t>
            </a:r>
            <a:r>
              <a:rPr lang="en-US" dirty="0"/>
              <a:t> ions flow down the axon (like charges repels and opposites charges attract)</a:t>
            </a:r>
          </a:p>
          <a:p>
            <a:endParaRPr lang="en-US" dirty="0"/>
          </a:p>
          <a:p>
            <a:pPr marL="285750" indent="-285750">
              <a:buFont typeface="Arial" panose="020B0604020202020204" pitchFamily="34" charset="0"/>
              <a:buChar char="•"/>
            </a:pPr>
            <a:r>
              <a:rPr lang="en-US" dirty="0"/>
              <a:t>This brings the next segment of the axon to threshold and an AP is fired </a:t>
            </a:r>
          </a:p>
          <a:p>
            <a:endParaRPr lang="en-US" dirty="0"/>
          </a:p>
        </p:txBody>
      </p:sp>
    </p:spTree>
    <p:extLst>
      <p:ext uri="{BB962C8B-B14F-4D97-AF65-F5344CB8AC3E}">
        <p14:creationId xmlns:p14="http://schemas.microsoft.com/office/powerpoint/2010/main" val="61690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Propagation of the AP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0ED7D8C5-20CC-4541-B5CA-37D07A709E8E}"/>
              </a:ext>
            </a:extLst>
          </p:cNvPr>
          <p:cNvPicPr>
            <a:picLocks noGrp="1" noChangeAspect="1"/>
          </p:cNvPicPr>
          <p:nvPr>
            <p:ph idx="1"/>
          </p:nvPr>
        </p:nvPicPr>
        <p:blipFill>
          <a:blip r:embed="rId3"/>
          <a:stretch>
            <a:fillRect/>
          </a:stretch>
        </p:blipFill>
        <p:spPr>
          <a:xfrm>
            <a:off x="4432990" y="1297577"/>
            <a:ext cx="5696115" cy="4265341"/>
          </a:xfrm>
          <a:prstGeom prst="rect">
            <a:avLst/>
          </a:prstGeom>
        </p:spPr>
      </p:pic>
      <p:sp>
        <p:nvSpPr>
          <p:cNvPr id="9" name="TextBox 8">
            <a:extLst>
              <a:ext uri="{FF2B5EF4-FFF2-40B4-BE49-F238E27FC236}">
                <a16:creationId xmlns:a16="http://schemas.microsoft.com/office/drawing/2014/main" id="{46981679-F266-4DA3-A20F-FDD1DD4C1F3C}"/>
              </a:ext>
            </a:extLst>
          </p:cNvPr>
          <p:cNvSpPr txBox="1"/>
          <p:nvPr/>
        </p:nvSpPr>
        <p:spPr>
          <a:xfrm>
            <a:off x="1442306" y="1080743"/>
            <a:ext cx="2834568" cy="1477328"/>
          </a:xfrm>
          <a:prstGeom prst="rect">
            <a:avLst/>
          </a:prstGeom>
          <a:noFill/>
          <a:ln w="25400">
            <a:solidFill>
              <a:schemeClr val="accent1"/>
            </a:solidFill>
          </a:ln>
        </p:spPr>
        <p:txBody>
          <a:bodyPr wrap="square" rtlCol="0">
            <a:spAutoFit/>
          </a:bodyPr>
          <a:lstStyle/>
          <a:p>
            <a:r>
              <a:rPr lang="en-US" dirty="0"/>
              <a:t>Initial stimulus @ soma</a:t>
            </a:r>
          </a:p>
          <a:p>
            <a:r>
              <a:rPr lang="en-US" dirty="0"/>
              <a:t>Threshold is met @ axon hillock and AP is fired </a:t>
            </a:r>
          </a:p>
          <a:p>
            <a:r>
              <a:rPr lang="en-US" dirty="0"/>
              <a:t>Depolarization (Na</a:t>
            </a:r>
            <a:r>
              <a:rPr lang="en-US" baseline="30000" dirty="0"/>
              <a:t>+</a:t>
            </a:r>
            <a:r>
              <a:rPr lang="en-US" dirty="0"/>
              <a:t> flows into the cell)</a:t>
            </a:r>
          </a:p>
        </p:txBody>
      </p:sp>
      <p:sp>
        <p:nvSpPr>
          <p:cNvPr id="10" name="TextBox 9">
            <a:extLst>
              <a:ext uri="{FF2B5EF4-FFF2-40B4-BE49-F238E27FC236}">
                <a16:creationId xmlns:a16="http://schemas.microsoft.com/office/drawing/2014/main" id="{812BC9D8-5868-4250-8A9B-D515AD129496}"/>
              </a:ext>
            </a:extLst>
          </p:cNvPr>
          <p:cNvSpPr txBox="1"/>
          <p:nvPr/>
        </p:nvSpPr>
        <p:spPr>
          <a:xfrm>
            <a:off x="1442306" y="2673487"/>
            <a:ext cx="2834568" cy="369332"/>
          </a:xfrm>
          <a:prstGeom prst="rect">
            <a:avLst/>
          </a:prstGeom>
          <a:noFill/>
          <a:ln w="25400">
            <a:solidFill>
              <a:schemeClr val="tx1"/>
            </a:solidFill>
          </a:ln>
        </p:spPr>
        <p:txBody>
          <a:bodyPr wrap="square" rtlCol="0">
            <a:spAutoFit/>
          </a:bodyPr>
          <a:lstStyle/>
          <a:p>
            <a:r>
              <a:rPr lang="en-US" dirty="0"/>
              <a:t>Na</a:t>
            </a:r>
            <a:r>
              <a:rPr lang="en-US" baseline="30000" dirty="0"/>
              <a:t>+ </a:t>
            </a:r>
            <a:r>
              <a:rPr lang="en-US" dirty="0"/>
              <a:t>flows along the axon</a:t>
            </a:r>
          </a:p>
        </p:txBody>
      </p:sp>
      <p:sp>
        <p:nvSpPr>
          <p:cNvPr id="11" name="TextBox 10">
            <a:extLst>
              <a:ext uri="{FF2B5EF4-FFF2-40B4-BE49-F238E27FC236}">
                <a16:creationId xmlns:a16="http://schemas.microsoft.com/office/drawing/2014/main" id="{E94CF415-3286-4CE9-AAFC-8F16BEF3C966}"/>
              </a:ext>
            </a:extLst>
          </p:cNvPr>
          <p:cNvSpPr txBox="1"/>
          <p:nvPr/>
        </p:nvSpPr>
        <p:spPr>
          <a:xfrm>
            <a:off x="1439437" y="3158236"/>
            <a:ext cx="2837437" cy="1754326"/>
          </a:xfrm>
          <a:prstGeom prst="rect">
            <a:avLst/>
          </a:prstGeom>
          <a:noFill/>
          <a:ln w="25400">
            <a:solidFill>
              <a:srgbClr val="FFC000"/>
            </a:solidFill>
          </a:ln>
        </p:spPr>
        <p:txBody>
          <a:bodyPr wrap="square" rtlCol="0">
            <a:spAutoFit/>
          </a:bodyPr>
          <a:lstStyle/>
          <a:p>
            <a:r>
              <a:rPr lang="en-US" dirty="0"/>
              <a:t>That Na</a:t>
            </a:r>
            <a:r>
              <a:rPr lang="en-US" baseline="30000" dirty="0"/>
              <a:t>+</a:t>
            </a:r>
            <a:r>
              <a:rPr lang="en-US" dirty="0"/>
              <a:t> brings the next segment to threshold and AP is fired</a:t>
            </a:r>
          </a:p>
          <a:p>
            <a:r>
              <a:rPr lang="en-US" dirty="0"/>
              <a:t>Depolarization of next segment</a:t>
            </a:r>
          </a:p>
          <a:p>
            <a:r>
              <a:rPr lang="en-US" dirty="0"/>
              <a:t>(Na</a:t>
            </a:r>
            <a:r>
              <a:rPr lang="en-US" baseline="30000" dirty="0"/>
              <a:t>+ </a:t>
            </a:r>
            <a:r>
              <a:rPr lang="en-US" dirty="0"/>
              <a:t>flows into the cell)</a:t>
            </a:r>
          </a:p>
        </p:txBody>
      </p:sp>
      <p:sp>
        <p:nvSpPr>
          <p:cNvPr id="12" name="TextBox 11">
            <a:extLst>
              <a:ext uri="{FF2B5EF4-FFF2-40B4-BE49-F238E27FC236}">
                <a16:creationId xmlns:a16="http://schemas.microsoft.com/office/drawing/2014/main" id="{A589E253-76CD-42C7-AF47-CCA73F0D418E}"/>
              </a:ext>
            </a:extLst>
          </p:cNvPr>
          <p:cNvSpPr txBox="1"/>
          <p:nvPr/>
        </p:nvSpPr>
        <p:spPr>
          <a:xfrm>
            <a:off x="1442306" y="5101253"/>
            <a:ext cx="2837437" cy="923330"/>
          </a:xfrm>
          <a:prstGeom prst="rect">
            <a:avLst/>
          </a:prstGeom>
          <a:noFill/>
          <a:ln w="25400">
            <a:solidFill>
              <a:srgbClr val="FF0000"/>
            </a:solidFill>
          </a:ln>
        </p:spPr>
        <p:txBody>
          <a:bodyPr wrap="square" rtlCol="0">
            <a:spAutoFit/>
          </a:bodyPr>
          <a:lstStyle/>
          <a:p>
            <a:r>
              <a:rPr lang="en-US" dirty="0"/>
              <a:t>Repolarization of initial segment</a:t>
            </a:r>
          </a:p>
          <a:p>
            <a:r>
              <a:rPr lang="en-US" dirty="0"/>
              <a:t>(K</a:t>
            </a:r>
            <a:r>
              <a:rPr lang="en-US" baseline="30000" dirty="0"/>
              <a:t>+</a:t>
            </a:r>
            <a:r>
              <a:rPr lang="en-US" dirty="0"/>
              <a:t> flows out of the cell)</a:t>
            </a:r>
          </a:p>
        </p:txBody>
      </p:sp>
      <p:sp>
        <p:nvSpPr>
          <p:cNvPr id="13" name="Rectangle 12">
            <a:extLst>
              <a:ext uri="{FF2B5EF4-FFF2-40B4-BE49-F238E27FC236}">
                <a16:creationId xmlns:a16="http://schemas.microsoft.com/office/drawing/2014/main" id="{FDBFAE90-4731-443F-AE67-81607FEDBC55}"/>
              </a:ext>
            </a:extLst>
          </p:cNvPr>
          <p:cNvSpPr/>
          <p:nvPr/>
        </p:nvSpPr>
        <p:spPr>
          <a:xfrm>
            <a:off x="5111057" y="1492723"/>
            <a:ext cx="646771" cy="1180764"/>
          </a:xfrm>
          <a:prstGeom prst="rect">
            <a:avLst/>
          </a:prstGeom>
          <a:noFill/>
          <a:ln w="4127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60F4E68-4700-4508-B65C-ACD86FEF7F2E}"/>
              </a:ext>
            </a:extLst>
          </p:cNvPr>
          <p:cNvSpPr/>
          <p:nvPr/>
        </p:nvSpPr>
        <p:spPr>
          <a:xfrm>
            <a:off x="5122208" y="2884765"/>
            <a:ext cx="646771" cy="1180764"/>
          </a:xfrm>
          <a:prstGeom prst="rect">
            <a:avLst/>
          </a:prstGeom>
          <a:noFill/>
          <a:ln w="412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6495FF1-2EBE-407E-A764-8FDBE71255FD}"/>
              </a:ext>
            </a:extLst>
          </p:cNvPr>
          <p:cNvSpPr/>
          <p:nvPr/>
        </p:nvSpPr>
        <p:spPr>
          <a:xfrm>
            <a:off x="7103408" y="2884765"/>
            <a:ext cx="646771" cy="1180764"/>
          </a:xfrm>
          <a:prstGeom prst="rect">
            <a:avLst/>
          </a:prstGeom>
          <a:noFill/>
          <a:ln w="41275">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08506F9-57AD-498B-9EA8-50A421079CEA}"/>
              </a:ext>
            </a:extLst>
          </p:cNvPr>
          <p:cNvSpPr/>
          <p:nvPr/>
        </p:nvSpPr>
        <p:spPr>
          <a:xfrm rot="5400000">
            <a:off x="6075043" y="1492723"/>
            <a:ext cx="646771" cy="1180764"/>
          </a:xfrm>
          <a:prstGeom prst="rect">
            <a:avLst/>
          </a:prstGeom>
          <a:noFill/>
          <a:ln w="412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901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events take place at a chemical synapse?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10000"/>
          </a:bodyPr>
          <a:lstStyle/>
          <a:p>
            <a:pPr marL="514350" indent="-514350">
              <a:buAutoNum type="arabicPeriod"/>
            </a:pPr>
            <a:r>
              <a:rPr lang="en-US" dirty="0"/>
              <a:t>VG Ca2+ channels open, allowing Ca2+ to flow out of the cell</a:t>
            </a:r>
          </a:p>
          <a:p>
            <a:pPr marL="514350" indent="-514350">
              <a:buAutoNum type="arabicPeriod"/>
            </a:pPr>
            <a:r>
              <a:rPr lang="en-US" dirty="0"/>
              <a:t>VG Ca2+ channels open, allowing Ca2+ to flow into the cell</a:t>
            </a:r>
          </a:p>
          <a:p>
            <a:pPr marL="514350" indent="-514350">
              <a:buAutoNum type="arabicPeriod"/>
            </a:pPr>
            <a:r>
              <a:rPr lang="en-US" dirty="0"/>
              <a:t>Neurotransmitters travel from the post-synaptic cell to the pre-synaptic cell</a:t>
            </a:r>
          </a:p>
          <a:p>
            <a:pPr marL="514350" indent="-514350">
              <a:buAutoNum type="arabicPeriod"/>
            </a:pPr>
            <a:r>
              <a:rPr lang="en-US" dirty="0"/>
              <a:t>Neurotransmitters travel from the pre-synaptic cell to the post-synaptic cell</a:t>
            </a:r>
          </a:p>
          <a:p>
            <a:pPr marL="0" indent="0">
              <a:buNone/>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b="1"/>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580672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events take place at a chemical synapse?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10000"/>
          </a:bodyPr>
          <a:lstStyle/>
          <a:p>
            <a:pPr marL="514350" indent="-514350">
              <a:buAutoNum type="arabicPeriod"/>
            </a:pPr>
            <a:r>
              <a:rPr lang="en-US" dirty="0"/>
              <a:t>VG Ca2+ channels open, allowing Ca2+ to flow out of the cell</a:t>
            </a:r>
          </a:p>
          <a:p>
            <a:pPr marL="514350" indent="-514350">
              <a:buAutoNum type="arabicPeriod"/>
            </a:pPr>
            <a:r>
              <a:rPr lang="en-US" dirty="0">
                <a:solidFill>
                  <a:srgbClr val="FF0000"/>
                </a:solidFill>
              </a:rPr>
              <a:t>VG Ca2+ channels open, allowing Ca2+ to flow into the cell</a:t>
            </a:r>
          </a:p>
          <a:p>
            <a:pPr marL="514350" indent="-514350">
              <a:buAutoNum type="arabicPeriod"/>
            </a:pPr>
            <a:r>
              <a:rPr lang="en-US" dirty="0"/>
              <a:t>Neurotransmitters travel from the post-synaptic cell to the pre-synaptic cell</a:t>
            </a:r>
          </a:p>
          <a:p>
            <a:pPr marL="514350" indent="-514350">
              <a:buAutoNum type="arabicPeriod"/>
            </a:pPr>
            <a:r>
              <a:rPr lang="en-US" dirty="0">
                <a:solidFill>
                  <a:srgbClr val="FF0000"/>
                </a:solidFill>
              </a:rPr>
              <a:t>Neurotransmitters travel from the pre-synaptic cell to the post-synaptic cell</a:t>
            </a:r>
          </a:p>
          <a:p>
            <a:pPr marL="0" indent="0">
              <a:buNone/>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solidFill>
                  <a:srgbClr val="FF0000"/>
                </a:solidFill>
              </a:rPr>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714546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Your TA reminding you…</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a:t>
            </a:r>
            <a:r>
              <a:rPr lang="en-CA" sz="3200" b="1" dirty="0" err="1">
                <a:solidFill>
                  <a:srgbClr val="4F2683"/>
                </a:solidFill>
              </a:rPr>
              <a:t>Peerwise</a:t>
            </a:r>
            <a:r>
              <a:rPr lang="en-CA" sz="3200" b="1" dirty="0">
                <a:solidFill>
                  <a:srgbClr val="4F2683"/>
                </a:solidFill>
              </a:rPr>
              <a:t> assignment </a:t>
            </a:r>
            <a:r>
              <a:rPr lang="en-CA" sz="3200" dirty="0">
                <a:solidFill>
                  <a:srgbClr val="FF0000"/>
                </a:solidFill>
              </a:rPr>
              <a:t>(1.5%)</a:t>
            </a:r>
          </a:p>
          <a:p>
            <a:pPr lvl="1"/>
            <a:r>
              <a:rPr lang="en-CA" sz="2800" dirty="0">
                <a:solidFill>
                  <a:srgbClr val="FF0000"/>
                </a:solidFill>
              </a:rPr>
              <a:t>Post 2 MC questions:</a:t>
            </a:r>
            <a:r>
              <a:rPr lang="en-CA" sz="2800" dirty="0">
                <a:solidFill>
                  <a:srgbClr val="4F2683"/>
                </a:solidFill>
              </a:rPr>
              <a:t> </a:t>
            </a:r>
            <a:r>
              <a:rPr lang="en-CA" sz="2800" dirty="0"/>
              <a:t>due Oct 16</a:t>
            </a:r>
            <a:r>
              <a:rPr lang="en-CA" sz="2800" baseline="30000" dirty="0"/>
              <a:t>th</a:t>
            </a:r>
            <a:r>
              <a:rPr lang="en-CA" sz="2800" dirty="0"/>
              <a:t> @ midnight</a:t>
            </a:r>
          </a:p>
          <a:p>
            <a:pPr lvl="1"/>
            <a:r>
              <a:rPr lang="en-CA" sz="2800" dirty="0">
                <a:solidFill>
                  <a:srgbClr val="FF0000"/>
                </a:solidFill>
              </a:rPr>
              <a:t>Answer 5 MC questions:</a:t>
            </a:r>
            <a:r>
              <a:rPr lang="en-CA" sz="2800" dirty="0"/>
              <a:t> due Oct 18</a:t>
            </a:r>
            <a:r>
              <a:rPr lang="en-CA" sz="2800" baseline="30000" dirty="0"/>
              <a:t>th</a:t>
            </a:r>
            <a:r>
              <a:rPr lang="en-CA" sz="2800" dirty="0"/>
              <a:t> @ midnight</a:t>
            </a:r>
          </a:p>
          <a:p>
            <a:pPr lvl="2"/>
            <a:r>
              <a:rPr lang="en-CA" sz="2400" dirty="0"/>
              <a:t>Currently 12 inactive users</a:t>
            </a:r>
          </a:p>
          <a:p>
            <a:pPr lvl="2"/>
            <a:r>
              <a:rPr lang="en-CA" sz="2400" dirty="0"/>
              <a:t>Only 17 students completed</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Quiz </a:t>
            </a:r>
            <a:r>
              <a:rPr lang="en-CA" sz="3200" dirty="0">
                <a:solidFill>
                  <a:srgbClr val="FF0000"/>
                </a:solidFill>
              </a:rPr>
              <a:t>(1%)</a:t>
            </a:r>
          </a:p>
          <a:p>
            <a:pPr lvl="1"/>
            <a:r>
              <a:rPr lang="en-CA" sz="2800" dirty="0">
                <a:solidFill>
                  <a:srgbClr val="FF0000"/>
                </a:solidFill>
              </a:rPr>
              <a:t>Opens: </a:t>
            </a:r>
            <a:r>
              <a:rPr lang="en-CA" sz="2800" dirty="0"/>
              <a:t>Oct 21</a:t>
            </a:r>
            <a:r>
              <a:rPr lang="en-CA" sz="2800" baseline="30000" dirty="0"/>
              <a:t>st</a:t>
            </a:r>
            <a:r>
              <a:rPr lang="en-CA" sz="2800" dirty="0"/>
              <a:t> @ 4pm</a:t>
            </a:r>
          </a:p>
          <a:p>
            <a:pPr lvl="1"/>
            <a:r>
              <a:rPr lang="en-CA" sz="2800" dirty="0">
                <a:solidFill>
                  <a:srgbClr val="FF0000"/>
                </a:solidFill>
              </a:rPr>
              <a:t>Closes: </a:t>
            </a:r>
            <a:r>
              <a:rPr lang="en-CA" sz="2800" dirty="0"/>
              <a:t>Oct 22</a:t>
            </a:r>
            <a:r>
              <a:rPr lang="en-CA" sz="2800" baseline="30000" dirty="0"/>
              <a:t>nd</a:t>
            </a:r>
            <a:r>
              <a:rPr lang="en-CA" sz="2800" dirty="0"/>
              <a:t> @ 4pm</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Midterm </a:t>
            </a:r>
            <a:r>
              <a:rPr lang="en-CA" sz="3200" dirty="0"/>
              <a:t>- Oct 25</a:t>
            </a:r>
            <a:r>
              <a:rPr lang="en-CA" sz="3200" baseline="30000" dirty="0"/>
              <a:t>th</a:t>
            </a:r>
            <a:r>
              <a:rPr lang="en-CA" sz="3200" dirty="0"/>
              <a:t> @ 6pm-7pm </a:t>
            </a:r>
            <a:r>
              <a:rPr lang="en-CA" sz="3200" dirty="0">
                <a:solidFill>
                  <a:srgbClr val="FF0000"/>
                </a:solidFill>
              </a:rPr>
              <a:t>(15%)</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936836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Synapse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6C82556D-48AA-4683-8100-91BB328B7E05}"/>
              </a:ext>
            </a:extLst>
          </p:cNvPr>
          <p:cNvSpPr>
            <a:spLocks noGrp="1"/>
          </p:cNvSpPr>
          <p:nvPr>
            <p:ph idx="1"/>
          </p:nvPr>
        </p:nvSpPr>
        <p:spPr>
          <a:xfrm>
            <a:off x="318052" y="692441"/>
            <a:ext cx="4147951" cy="1572322"/>
          </a:xfrm>
          <a:ln w="25400">
            <a:solidFill>
              <a:schemeClr val="tx1"/>
            </a:solidFill>
          </a:ln>
        </p:spPr>
        <p:txBody>
          <a:bodyPr>
            <a:normAutofit/>
          </a:bodyPr>
          <a:lstStyle/>
          <a:p>
            <a:pPr marL="0" indent="0">
              <a:spcBef>
                <a:spcPts val="0"/>
              </a:spcBef>
              <a:buNone/>
            </a:pPr>
            <a:r>
              <a:rPr lang="en-US" sz="1800" b="1" dirty="0"/>
              <a:t>What happens to extra neurotransmitters?</a:t>
            </a:r>
          </a:p>
          <a:p>
            <a:pPr>
              <a:spcBef>
                <a:spcPts val="0"/>
              </a:spcBef>
            </a:pPr>
            <a:r>
              <a:rPr lang="en-US" sz="1800" dirty="0"/>
              <a:t>Recycled into axon terminal</a:t>
            </a:r>
          </a:p>
          <a:p>
            <a:pPr>
              <a:spcBef>
                <a:spcPts val="0"/>
              </a:spcBef>
            </a:pPr>
            <a:r>
              <a:rPr lang="en-US" sz="1800" dirty="0"/>
              <a:t>Degraded by enzymes</a:t>
            </a:r>
          </a:p>
          <a:p>
            <a:pPr>
              <a:spcBef>
                <a:spcPts val="0"/>
              </a:spcBef>
            </a:pPr>
            <a:r>
              <a:rPr lang="en-US" sz="1800" dirty="0"/>
              <a:t>Diffuse out of cleft</a:t>
            </a:r>
          </a:p>
        </p:txBody>
      </p:sp>
      <p:pic>
        <p:nvPicPr>
          <p:cNvPr id="9" name="Picture 8">
            <a:extLst>
              <a:ext uri="{FF2B5EF4-FFF2-40B4-BE49-F238E27FC236}">
                <a16:creationId xmlns:a16="http://schemas.microsoft.com/office/drawing/2014/main" id="{5D9F4C00-9DF9-42C3-8F6A-56334A84BCED}"/>
              </a:ext>
            </a:extLst>
          </p:cNvPr>
          <p:cNvPicPr>
            <a:picLocks noChangeAspect="1"/>
          </p:cNvPicPr>
          <p:nvPr/>
        </p:nvPicPr>
        <p:blipFill>
          <a:blip r:embed="rId3"/>
          <a:stretch>
            <a:fillRect/>
          </a:stretch>
        </p:blipFill>
        <p:spPr>
          <a:xfrm>
            <a:off x="4520317" y="1067439"/>
            <a:ext cx="5487841" cy="4549697"/>
          </a:xfrm>
          <a:prstGeom prst="rect">
            <a:avLst/>
          </a:prstGeom>
        </p:spPr>
      </p:pic>
      <p:sp>
        <p:nvSpPr>
          <p:cNvPr id="10" name="Content Placeholder 2">
            <a:extLst>
              <a:ext uri="{FF2B5EF4-FFF2-40B4-BE49-F238E27FC236}">
                <a16:creationId xmlns:a16="http://schemas.microsoft.com/office/drawing/2014/main" id="{12E3E355-98CF-4436-BE17-6FE6976B04ED}"/>
              </a:ext>
            </a:extLst>
          </p:cNvPr>
          <p:cNvSpPr txBox="1">
            <a:spLocks/>
          </p:cNvSpPr>
          <p:nvPr/>
        </p:nvSpPr>
        <p:spPr>
          <a:xfrm>
            <a:off x="318052" y="2441904"/>
            <a:ext cx="4147951" cy="3520920"/>
          </a:xfrm>
          <a:prstGeom prst="rect">
            <a:avLst/>
          </a:prstGeom>
          <a:ln w="25400">
            <a:solidFill>
              <a:schemeClr val="tx1"/>
            </a:solidFill>
          </a:ln>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b="1" dirty="0"/>
              <a:t>What happens to the post-synaptic cell?</a:t>
            </a:r>
          </a:p>
          <a:p>
            <a:pPr marL="0" indent="0">
              <a:spcBef>
                <a:spcPts val="0"/>
              </a:spcBef>
              <a:buNone/>
            </a:pPr>
            <a:r>
              <a:rPr lang="en-US" sz="1800" dirty="0"/>
              <a:t>If Na+ channels open: EPSP</a:t>
            </a:r>
          </a:p>
          <a:p>
            <a:pPr>
              <a:spcBef>
                <a:spcPts val="0"/>
              </a:spcBef>
            </a:pPr>
            <a:r>
              <a:rPr lang="en-US" sz="1800" dirty="0"/>
              <a:t>Na</a:t>
            </a:r>
            <a:r>
              <a:rPr lang="en-US" sz="1800" baseline="30000" dirty="0"/>
              <a:t>+</a:t>
            </a:r>
            <a:r>
              <a:rPr lang="en-US" sz="1800" dirty="0"/>
              <a:t> into cell </a:t>
            </a:r>
          </a:p>
          <a:p>
            <a:pPr>
              <a:spcBef>
                <a:spcPts val="0"/>
              </a:spcBef>
            </a:pPr>
            <a:r>
              <a:rPr lang="en-US" sz="1800" dirty="0"/>
              <a:t>Depolarization of post-synaptic cell (graded potential towards threshold) If K</a:t>
            </a:r>
            <a:r>
              <a:rPr lang="en-US" sz="1800" baseline="30000" dirty="0"/>
              <a:t>+</a:t>
            </a:r>
            <a:r>
              <a:rPr lang="en-US" sz="1800" dirty="0"/>
              <a:t> or Cl</a:t>
            </a:r>
            <a:r>
              <a:rPr lang="en-US" sz="1800" baseline="30000" dirty="0"/>
              <a:t>-</a:t>
            </a:r>
            <a:r>
              <a:rPr lang="en-US" sz="1800" dirty="0"/>
              <a:t> channels open: IPSP</a:t>
            </a:r>
          </a:p>
          <a:p>
            <a:pPr>
              <a:spcBef>
                <a:spcPts val="0"/>
              </a:spcBef>
            </a:pPr>
            <a:r>
              <a:rPr lang="en-US" sz="1800" dirty="0"/>
              <a:t>K</a:t>
            </a:r>
            <a:r>
              <a:rPr lang="en-US" sz="1800" baseline="30000" dirty="0"/>
              <a:t>+</a:t>
            </a:r>
            <a:r>
              <a:rPr lang="en-US" sz="1800" dirty="0"/>
              <a:t> out of cell or Cl</a:t>
            </a:r>
            <a:r>
              <a:rPr lang="en-US" sz="1800" baseline="30000" dirty="0"/>
              <a:t>- </a:t>
            </a:r>
            <a:r>
              <a:rPr lang="en-US" sz="1800" dirty="0"/>
              <a:t>into cell </a:t>
            </a:r>
          </a:p>
          <a:p>
            <a:pPr>
              <a:spcBef>
                <a:spcPts val="0"/>
              </a:spcBef>
            </a:pPr>
            <a:r>
              <a:rPr lang="en-US" sz="1800" dirty="0"/>
              <a:t>Hyperpolarization of post-synaptic cell (graded potential away from threshold)</a:t>
            </a:r>
          </a:p>
        </p:txBody>
      </p:sp>
    </p:spTree>
    <p:extLst>
      <p:ext uri="{BB962C8B-B14F-4D97-AF65-F5344CB8AC3E}">
        <p14:creationId xmlns:p14="http://schemas.microsoft.com/office/powerpoint/2010/main" val="26421798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Firing Neurons From Human Brain!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0" name="STN bursting 1">
            <a:hlinkClick r:id="" action="ppaction://media"/>
            <a:extLst>
              <a:ext uri="{FF2B5EF4-FFF2-40B4-BE49-F238E27FC236}">
                <a16:creationId xmlns:a16="http://schemas.microsoft.com/office/drawing/2014/main" id="{4302AAAC-FDC8-41E0-8557-9D97E55D9F11}"/>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11"/>
          <a:stretch>
            <a:fillRect/>
          </a:stretch>
        </p:blipFill>
        <p:spPr>
          <a:xfrm>
            <a:off x="5670620" y="1414724"/>
            <a:ext cx="609600" cy="609600"/>
          </a:xfrm>
        </p:spPr>
      </p:pic>
      <p:sp>
        <p:nvSpPr>
          <p:cNvPr id="11" name="TextBox 10">
            <a:extLst>
              <a:ext uri="{FF2B5EF4-FFF2-40B4-BE49-F238E27FC236}">
                <a16:creationId xmlns:a16="http://schemas.microsoft.com/office/drawing/2014/main" id="{2C6DFAB8-3871-47B2-894D-F60C4EB2DD81}"/>
              </a:ext>
            </a:extLst>
          </p:cNvPr>
          <p:cNvSpPr txBox="1"/>
          <p:nvPr/>
        </p:nvSpPr>
        <p:spPr>
          <a:xfrm>
            <a:off x="3215472" y="1534858"/>
            <a:ext cx="2177904" cy="369332"/>
          </a:xfrm>
          <a:prstGeom prst="rect">
            <a:avLst/>
          </a:prstGeom>
          <a:noFill/>
        </p:spPr>
        <p:txBody>
          <a:bodyPr wrap="none" rtlCol="0">
            <a:spAutoFit/>
          </a:bodyPr>
          <a:lstStyle/>
          <a:p>
            <a:r>
              <a:rPr lang="en-US" b="1" dirty="0"/>
              <a:t>Subthalamic Nucleus</a:t>
            </a:r>
          </a:p>
        </p:txBody>
      </p:sp>
      <p:pic>
        <p:nvPicPr>
          <p:cNvPr id="12" name="GPe - HFP">
            <a:hlinkClick r:id="" action="ppaction://media"/>
            <a:extLst>
              <a:ext uri="{FF2B5EF4-FFF2-40B4-BE49-F238E27FC236}">
                <a16:creationId xmlns:a16="http://schemas.microsoft.com/office/drawing/2014/main" id="{8B769FEE-48B1-4FA8-8361-BBA9B5C7D84E}"/>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5670620" y="2489437"/>
            <a:ext cx="609600" cy="609600"/>
          </a:xfrm>
          <a:prstGeom prst="rect">
            <a:avLst/>
          </a:prstGeom>
        </p:spPr>
      </p:pic>
      <p:sp>
        <p:nvSpPr>
          <p:cNvPr id="13" name="TextBox 12">
            <a:extLst>
              <a:ext uri="{FF2B5EF4-FFF2-40B4-BE49-F238E27FC236}">
                <a16:creationId xmlns:a16="http://schemas.microsoft.com/office/drawing/2014/main" id="{C5FB6D61-B01B-4976-90E3-9E1157E678C9}"/>
              </a:ext>
            </a:extLst>
          </p:cNvPr>
          <p:cNvSpPr txBox="1"/>
          <p:nvPr/>
        </p:nvSpPr>
        <p:spPr>
          <a:xfrm>
            <a:off x="3092041" y="2609571"/>
            <a:ext cx="2424766" cy="369332"/>
          </a:xfrm>
          <a:prstGeom prst="rect">
            <a:avLst/>
          </a:prstGeom>
          <a:noFill/>
        </p:spPr>
        <p:txBody>
          <a:bodyPr wrap="none" rtlCol="0">
            <a:spAutoFit/>
          </a:bodyPr>
          <a:lstStyle/>
          <a:p>
            <a:r>
              <a:rPr lang="en-US" b="1" dirty="0"/>
              <a:t>Globus Pallidus Externa</a:t>
            </a:r>
          </a:p>
        </p:txBody>
      </p:sp>
      <p:pic>
        <p:nvPicPr>
          <p:cNvPr id="14" name="GPi">
            <a:hlinkClick r:id="" action="ppaction://media"/>
            <a:extLst>
              <a:ext uri="{FF2B5EF4-FFF2-40B4-BE49-F238E27FC236}">
                <a16:creationId xmlns:a16="http://schemas.microsoft.com/office/drawing/2014/main" id="{F3A785BA-9F4F-43D0-A70A-DA93C16FAB76}"/>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5670620" y="3564150"/>
            <a:ext cx="609600" cy="609600"/>
          </a:xfrm>
          <a:prstGeom prst="rect">
            <a:avLst/>
          </a:prstGeom>
        </p:spPr>
      </p:pic>
      <p:sp>
        <p:nvSpPr>
          <p:cNvPr id="15" name="TextBox 14">
            <a:extLst>
              <a:ext uri="{FF2B5EF4-FFF2-40B4-BE49-F238E27FC236}">
                <a16:creationId xmlns:a16="http://schemas.microsoft.com/office/drawing/2014/main" id="{468ACD10-854D-4B89-A643-DAAE7C9E7126}"/>
              </a:ext>
            </a:extLst>
          </p:cNvPr>
          <p:cNvSpPr txBox="1"/>
          <p:nvPr/>
        </p:nvSpPr>
        <p:spPr>
          <a:xfrm>
            <a:off x="3109930" y="3684284"/>
            <a:ext cx="2388987" cy="369332"/>
          </a:xfrm>
          <a:prstGeom prst="rect">
            <a:avLst/>
          </a:prstGeom>
          <a:noFill/>
        </p:spPr>
        <p:txBody>
          <a:bodyPr wrap="none" rtlCol="0">
            <a:spAutoFit/>
          </a:bodyPr>
          <a:lstStyle/>
          <a:p>
            <a:r>
              <a:rPr lang="en-US" b="1" dirty="0"/>
              <a:t>Globus Pallidus </a:t>
            </a:r>
            <a:r>
              <a:rPr lang="en-US" b="1" dirty="0" err="1"/>
              <a:t>Interna</a:t>
            </a:r>
            <a:endParaRPr lang="en-US" b="1" dirty="0"/>
          </a:p>
        </p:txBody>
      </p:sp>
      <p:pic>
        <p:nvPicPr>
          <p:cNvPr id="16" name="Putamen - Injury current">
            <a:hlinkClick r:id="" action="ppaction://media"/>
            <a:extLst>
              <a:ext uri="{FF2B5EF4-FFF2-40B4-BE49-F238E27FC236}">
                <a16:creationId xmlns:a16="http://schemas.microsoft.com/office/drawing/2014/main" id="{504C5727-8C72-43D9-BC53-12DD822377D0}"/>
              </a:ext>
            </a:extLst>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5670620" y="4636275"/>
            <a:ext cx="609600" cy="609600"/>
          </a:xfrm>
          <a:prstGeom prst="rect">
            <a:avLst/>
          </a:prstGeom>
        </p:spPr>
      </p:pic>
      <p:sp>
        <p:nvSpPr>
          <p:cNvPr id="17" name="TextBox 16">
            <a:extLst>
              <a:ext uri="{FF2B5EF4-FFF2-40B4-BE49-F238E27FC236}">
                <a16:creationId xmlns:a16="http://schemas.microsoft.com/office/drawing/2014/main" id="{1BEB8EEC-73E6-4726-BAAB-F9DFC8C9A614}"/>
              </a:ext>
            </a:extLst>
          </p:cNvPr>
          <p:cNvSpPr txBox="1"/>
          <p:nvPr/>
        </p:nvSpPr>
        <p:spPr>
          <a:xfrm>
            <a:off x="3017179" y="4756409"/>
            <a:ext cx="2574487" cy="369332"/>
          </a:xfrm>
          <a:prstGeom prst="rect">
            <a:avLst/>
          </a:prstGeom>
          <a:noFill/>
        </p:spPr>
        <p:txBody>
          <a:bodyPr wrap="none" rtlCol="0">
            <a:spAutoFit/>
          </a:bodyPr>
          <a:lstStyle/>
          <a:p>
            <a:r>
              <a:rPr lang="en-US" b="1" dirty="0"/>
              <a:t>What caused this sound?</a:t>
            </a:r>
          </a:p>
        </p:txBody>
      </p:sp>
    </p:spTree>
    <p:extLst>
      <p:ext uri="{BB962C8B-B14F-4D97-AF65-F5344CB8AC3E}">
        <p14:creationId xmlns:p14="http://schemas.microsoft.com/office/powerpoint/2010/main" val="2702425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4328" fill="hold"/>
                                        <p:tgtEl>
                                          <p:spTgt spid="1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7648" fill="hold"/>
                                        <p:tgtEl>
                                          <p:spTgt spid="1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88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10"/>
                </p:tgtEl>
              </p:cMediaNode>
            </p:audio>
            <p:audio>
              <p:cMediaNode vol="80000">
                <p:cTn id="20" fill="hold" display="0">
                  <p:stCondLst>
                    <p:cond delay="indefinite"/>
                  </p:stCondLst>
                  <p:endCondLst>
                    <p:cond evt="onStopAudio" delay="0">
                      <p:tgtEl>
                        <p:sldTgt/>
                      </p:tgtEl>
                    </p:cond>
                  </p:endCondLst>
                </p:cTn>
                <p:tgtEl>
                  <p:spTgt spid="12"/>
                </p:tgtEl>
              </p:cMediaNode>
            </p:audio>
            <p:audio>
              <p:cMediaNode vol="80000">
                <p:cTn id="21" fill="hold" display="0">
                  <p:stCondLst>
                    <p:cond delay="indefinite"/>
                  </p:stCondLst>
                  <p:endCondLst>
                    <p:cond evt="onStopAudio" delay="0">
                      <p:tgtEl>
                        <p:sldTgt/>
                      </p:tgtEl>
                    </p:cond>
                  </p:endCondLst>
                </p:cTn>
                <p:tgtEl>
                  <p:spTgt spid="14"/>
                </p:tgtEl>
              </p:cMediaNode>
            </p:audio>
            <p:audio>
              <p:cMediaNode vol="80000">
                <p:cTn id="22" fill="hold" display="0">
                  <p:stCondLst>
                    <p:cond delay="indefinite"/>
                  </p:stCondLst>
                  <p:endCondLst>
                    <p:cond evt="onStopAudio" delay="0">
                      <p:tgtEl>
                        <p:sldTgt/>
                      </p:tgtEl>
                    </p:cond>
                  </p:endCondLst>
                </p:cTn>
                <p:tgtEl>
                  <p:spTgt spid="1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Next Tutorial (Oct 8</a:t>
            </a:r>
            <a:r>
              <a:rPr lang="en-CA" sz="4800" b="1" baseline="30000" dirty="0">
                <a:solidFill>
                  <a:srgbClr val="4F2683"/>
                </a:solidFill>
                <a:latin typeface="Calibri" panose="020F0502020204030204" pitchFamily="34" charset="0"/>
                <a:cs typeface="Calibri" panose="020F0502020204030204" pitchFamily="34" charset="0"/>
              </a:rPr>
              <a:t>th</a:t>
            </a:r>
            <a:r>
              <a:rPr lang="en-CA" sz="4800" b="1" dirty="0">
                <a:solidFill>
                  <a:srgbClr val="4F2683"/>
                </a:solidFill>
                <a:latin typeface="Calibri" panose="020F0502020204030204" pitchFamily="34" charset="0"/>
                <a:cs typeface="Calibri" panose="020F0502020204030204" pitchFamily="34" charset="0"/>
              </a:rPr>
              <a: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t>Nervous system overview</a:t>
            </a:r>
          </a:p>
          <a:p>
            <a:r>
              <a:rPr lang="en-US" dirty="0"/>
              <a:t>Touch</a:t>
            </a:r>
          </a:p>
          <a:p>
            <a:r>
              <a:rPr lang="en-US" dirty="0"/>
              <a:t>Sensory System</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694598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a:xfrm>
            <a:off x="1524000" y="1122363"/>
            <a:ext cx="9144000" cy="1563687"/>
          </a:xfrm>
        </p:spPr>
        <p:txBody>
          <a:bodyPr/>
          <a:lstStyle/>
          <a:p>
            <a:r>
              <a:rPr lang="en-US" sz="4800" b="1" dirty="0">
                <a:solidFill>
                  <a:srgbClr val="4F2683"/>
                </a:solidFill>
                <a:latin typeface="+mn-lt"/>
              </a:rPr>
              <a:t>What Questions Do You Have?</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Title 1">
            <a:extLst>
              <a:ext uri="{FF2B5EF4-FFF2-40B4-BE49-F238E27FC236}">
                <a16:creationId xmlns:a16="http://schemas.microsoft.com/office/drawing/2014/main" id="{6418100E-72EE-4A94-A570-57CCE6C92F9E}"/>
              </a:ext>
            </a:extLst>
          </p:cNvPr>
          <p:cNvSpPr txBox="1">
            <a:spLocks/>
          </p:cNvSpPr>
          <p:nvPr/>
        </p:nvSpPr>
        <p:spPr>
          <a:xfrm>
            <a:off x="1209675" y="3155078"/>
            <a:ext cx="9772650" cy="14239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CA" sz="3200" dirty="0">
                <a:latin typeface="+mn-lt"/>
              </a:rPr>
              <a:t>You can ask in the </a:t>
            </a:r>
            <a:r>
              <a:rPr lang="en-CA" sz="3200" b="1" dirty="0">
                <a:solidFill>
                  <a:srgbClr val="4F2270"/>
                </a:solidFill>
                <a:latin typeface="+mn-lt"/>
              </a:rPr>
              <a:t>Owl forums</a:t>
            </a:r>
            <a:r>
              <a:rPr lang="en-CA" sz="3200" dirty="0">
                <a:latin typeface="+mn-lt"/>
              </a:rPr>
              <a:t> as well!</a:t>
            </a:r>
          </a:p>
          <a:p>
            <a:endParaRPr lang="en-CA" sz="3200" dirty="0">
              <a:latin typeface="+mn-lt"/>
            </a:endParaRPr>
          </a:p>
          <a:p>
            <a:r>
              <a:rPr lang="en-CA" sz="3200" dirty="0">
                <a:latin typeface="+mn-lt"/>
              </a:rPr>
              <a:t>Also anonymously ask questions in the </a:t>
            </a:r>
            <a:r>
              <a:rPr lang="en-CA" sz="3200" b="1" dirty="0">
                <a:solidFill>
                  <a:srgbClr val="4F2270"/>
                </a:solidFill>
                <a:latin typeface="+mn-lt"/>
              </a:rPr>
              <a:t>online </a:t>
            </a:r>
            <a:r>
              <a:rPr lang="en-CA" sz="3200" b="1" dirty="0" err="1">
                <a:solidFill>
                  <a:srgbClr val="4F2270"/>
                </a:solidFill>
                <a:latin typeface="+mn-lt"/>
              </a:rPr>
              <a:t>dropbox</a:t>
            </a:r>
            <a:r>
              <a:rPr lang="en-CA" sz="3200" dirty="0">
                <a:latin typeface="+mn-lt"/>
              </a:rPr>
              <a:t>!! </a:t>
            </a:r>
          </a:p>
        </p:txBody>
      </p:sp>
    </p:spTree>
    <p:extLst>
      <p:ext uri="{BB962C8B-B14F-4D97-AF65-F5344CB8AC3E}">
        <p14:creationId xmlns:p14="http://schemas.microsoft.com/office/powerpoint/2010/main" val="22838744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Today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dirty="0"/>
              <a:t>Group work</a:t>
            </a:r>
          </a:p>
          <a:p>
            <a:r>
              <a:rPr lang="en-CA" sz="3200" dirty="0"/>
              <a:t>Learning </a:t>
            </a:r>
            <a:r>
              <a:rPr lang="en-CA" sz="3200" dirty="0" err="1"/>
              <a:t>Catalytics</a:t>
            </a:r>
            <a:r>
              <a:rPr lang="en-CA" sz="3200" dirty="0"/>
              <a:t> Quiz</a:t>
            </a:r>
          </a:p>
          <a:p>
            <a:r>
              <a:rPr lang="en-CA" sz="3200" dirty="0"/>
              <a:t>Action potential</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54872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Group Work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9401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Activity #1: Drawing Sensory Pathway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9" y="1288476"/>
            <a:ext cx="7808844" cy="4650695"/>
          </a:xfrm>
        </p:spPr>
        <p:txBody>
          <a:bodyPr>
            <a:normAutofit fontScale="85000" lnSpcReduction="20000"/>
          </a:bodyPr>
          <a:lstStyle/>
          <a:p>
            <a:pPr marL="0" indent="0">
              <a:buNone/>
            </a:pPr>
            <a:r>
              <a:rPr lang="en-US" sz="3200" b="1" dirty="0">
                <a:solidFill>
                  <a:srgbClr val="4F2270"/>
                </a:solidFill>
              </a:rPr>
              <a:t>There is a butterfly fluttering on your left finger.</a:t>
            </a:r>
          </a:p>
          <a:p>
            <a:pPr marL="514350" indent="-514350">
              <a:buFont typeface="+mj-lt"/>
              <a:buAutoNum type="alphaLcParenR"/>
            </a:pPr>
            <a:r>
              <a:rPr lang="en-US" sz="3200" dirty="0"/>
              <a:t>On the paper provided, first draw the pathway that the information would take to reach the primary somatosensory cortex. Think about the various neurons (i.e. 2O neuron), where they synapse, and where they cross. </a:t>
            </a:r>
          </a:p>
          <a:p>
            <a:pPr marL="514350" indent="-514350">
              <a:buFont typeface="+mj-lt"/>
              <a:buAutoNum type="alphaLcParenR"/>
            </a:pPr>
            <a:r>
              <a:rPr lang="en-US" sz="3200" dirty="0"/>
              <a:t>After you have drawn the pathway, please indicate what electrical events occur in each neuron, starting with the receptor. </a:t>
            </a:r>
          </a:p>
          <a:p>
            <a:pPr lvl="1"/>
            <a:r>
              <a:rPr lang="en-US" sz="2800" dirty="0"/>
              <a:t>Be specific, what electrical event will occur in each area of the neuron? </a:t>
            </a:r>
          </a:p>
          <a:p>
            <a:pPr lvl="1"/>
            <a:r>
              <a:rPr lang="en-US" sz="3200" dirty="0"/>
              <a:t>If it is a post-synaptic potential, is it inhibitory? </a:t>
            </a:r>
          </a:p>
          <a:p>
            <a:pPr marL="514350" indent="-514350">
              <a:buFont typeface="+mj-lt"/>
              <a:buAutoNum type="alphaLcParenR"/>
            </a:pPr>
            <a:r>
              <a:rPr lang="en-US" sz="3200" dirty="0"/>
              <a:t>Which touch receptor is this? What channels open in the receptor to cause us to feel the flutter?</a:t>
            </a:r>
          </a:p>
        </p:txBody>
      </p:sp>
      <p:pic>
        <p:nvPicPr>
          <p:cNvPr id="7" name="Picture 6" descr="A hand holding an object in his hand&#10;&#10;Description automatically generated">
            <a:extLst>
              <a:ext uri="{FF2B5EF4-FFF2-40B4-BE49-F238E27FC236}">
                <a16:creationId xmlns:a16="http://schemas.microsoft.com/office/drawing/2014/main" id="{1EC13F4F-AE72-1941-A2F9-81A37DD79E9F}"/>
              </a:ext>
            </a:extLst>
          </p:cNvPr>
          <p:cNvPicPr>
            <a:picLocks noChangeAspect="1"/>
          </p:cNvPicPr>
          <p:nvPr/>
        </p:nvPicPr>
        <p:blipFill rotWithShape="1">
          <a:blip r:embed="rId3"/>
          <a:srcRect t="1248" r="2" b="2"/>
          <a:stretch/>
        </p:blipFill>
        <p:spPr>
          <a:xfrm>
            <a:off x="8788320" y="966726"/>
            <a:ext cx="3403680" cy="5035496"/>
          </a:xfrm>
          <a:prstGeom prst="rect">
            <a:avLst/>
          </a:prstGeom>
          <a:effectLst/>
        </p:spPr>
      </p:pic>
    </p:spTree>
    <p:extLst>
      <p:ext uri="{BB962C8B-B14F-4D97-AF65-F5344CB8AC3E}">
        <p14:creationId xmlns:p14="http://schemas.microsoft.com/office/powerpoint/2010/main" val="2198423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306992"/>
            <a:ext cx="10515600" cy="842211"/>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Activity #1: Answer Key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7" name="Picture 6">
            <a:extLst>
              <a:ext uri="{FF2B5EF4-FFF2-40B4-BE49-F238E27FC236}">
                <a16:creationId xmlns:a16="http://schemas.microsoft.com/office/drawing/2014/main" id="{15373A91-7F04-4884-BDA0-2EF6A0C5DB87}"/>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6346" r="4058"/>
          <a:stretch/>
        </p:blipFill>
        <p:spPr>
          <a:xfrm rot="5400000">
            <a:off x="3662707" y="1545595"/>
            <a:ext cx="4866585" cy="4073802"/>
          </a:xfrm>
          <a:prstGeom prst="rect">
            <a:avLst/>
          </a:prstGeom>
        </p:spPr>
      </p:pic>
    </p:spTree>
    <p:extLst>
      <p:ext uri="{BB962C8B-B14F-4D97-AF65-F5344CB8AC3E}">
        <p14:creationId xmlns:p14="http://schemas.microsoft.com/office/powerpoint/2010/main" val="1764682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11982"/>
            <a:ext cx="10515600" cy="842211"/>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Activity #2: Discussion Time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Rectangle 6">
            <a:extLst>
              <a:ext uri="{FF2B5EF4-FFF2-40B4-BE49-F238E27FC236}">
                <a16:creationId xmlns:a16="http://schemas.microsoft.com/office/drawing/2014/main" id="{718D2E92-A6AE-4CBC-A2AE-63AE738000A1}"/>
              </a:ext>
            </a:extLst>
          </p:cNvPr>
          <p:cNvSpPr/>
          <p:nvPr/>
        </p:nvSpPr>
        <p:spPr>
          <a:xfrm>
            <a:off x="838199" y="1254193"/>
            <a:ext cx="10515599" cy="830997"/>
          </a:xfrm>
          <a:prstGeom prst="rect">
            <a:avLst/>
          </a:prstGeom>
        </p:spPr>
        <p:txBody>
          <a:bodyPr wrap="square">
            <a:spAutoFit/>
          </a:bodyPr>
          <a:lstStyle/>
          <a:p>
            <a:pPr>
              <a:defRPr/>
            </a:pPr>
            <a:r>
              <a:rPr lang="en-CA" sz="2400" dirty="0">
                <a:latin typeface="Helvetica" pitchFamily="2" charset="0"/>
                <a:ea typeface="Gill Sans" charset="0"/>
                <a:cs typeface="Gill Sans" charset="0"/>
              </a:rPr>
              <a:t>Imagine rubbing your finger across a pane of smooth glass and then across a brick. What kinds of skin receptors help you distinguish the two surfaces?</a:t>
            </a:r>
          </a:p>
        </p:txBody>
      </p:sp>
      <p:pic>
        <p:nvPicPr>
          <p:cNvPr id="8" name="Picture 7" descr="http://www.vinylbilt.com/lib/images/products/showcase/bay_window_1.jpg">
            <a:hlinkClick r:id="rId3"/>
            <a:extLst>
              <a:ext uri="{FF2B5EF4-FFF2-40B4-BE49-F238E27FC236}">
                <a16:creationId xmlns:a16="http://schemas.microsoft.com/office/drawing/2014/main" id="{6E151A7C-B59C-4178-904E-992B614437F1}"/>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38199" y="2232546"/>
            <a:ext cx="4724972" cy="3371261"/>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pic>
      <p:pic>
        <p:nvPicPr>
          <p:cNvPr id="9" name="Picture 8" descr="http://debikm.files.wordpress.com/2008/11/brick-wall.jpg">
            <a:hlinkClick r:id="rId5"/>
            <a:extLst>
              <a:ext uri="{FF2B5EF4-FFF2-40B4-BE49-F238E27FC236}">
                <a16:creationId xmlns:a16="http://schemas.microsoft.com/office/drawing/2014/main" id="{FA07BDC0-DD91-4E5E-BA28-1669F9544FC2}"/>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6862968" y="2425452"/>
            <a:ext cx="4490830" cy="2985448"/>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492940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11982"/>
            <a:ext cx="10515600" cy="842211"/>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Activity #2: Answer Key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7" name="Rectangle 6">
            <a:extLst>
              <a:ext uri="{FF2B5EF4-FFF2-40B4-BE49-F238E27FC236}">
                <a16:creationId xmlns:a16="http://schemas.microsoft.com/office/drawing/2014/main" id="{718D2E92-A6AE-4CBC-A2AE-63AE738000A1}"/>
              </a:ext>
            </a:extLst>
          </p:cNvPr>
          <p:cNvSpPr/>
          <p:nvPr/>
        </p:nvSpPr>
        <p:spPr>
          <a:xfrm>
            <a:off x="838199" y="1254193"/>
            <a:ext cx="10515599" cy="3046988"/>
          </a:xfrm>
          <a:prstGeom prst="rect">
            <a:avLst/>
          </a:prstGeom>
        </p:spPr>
        <p:txBody>
          <a:bodyPr wrap="square">
            <a:spAutoFit/>
          </a:bodyPr>
          <a:lstStyle/>
          <a:p>
            <a:pPr marL="342900" indent="-342900">
              <a:buFont typeface="Arial" panose="020B0604020202020204" pitchFamily="34" charset="0"/>
              <a:buChar char="•"/>
              <a:defRPr/>
            </a:pPr>
            <a:r>
              <a:rPr lang="en-US" sz="2400" dirty="0">
                <a:latin typeface="Helvetica" pitchFamily="2" charset="0"/>
                <a:ea typeface="Gill Sans" charset="0"/>
                <a:cs typeface="Gill Sans" charset="0"/>
              </a:rPr>
              <a:t>Both </a:t>
            </a:r>
            <a:r>
              <a:rPr lang="en-US" sz="2400" dirty="0">
                <a:solidFill>
                  <a:srgbClr val="FF0000"/>
                </a:solidFill>
                <a:latin typeface="Helvetica" pitchFamily="2" charset="0"/>
                <a:ea typeface="Gill Sans" charset="0"/>
                <a:cs typeface="Gill Sans" charset="0"/>
              </a:rPr>
              <a:t>Meissner's corpuscles </a:t>
            </a:r>
            <a:r>
              <a:rPr lang="en-US" sz="2400" dirty="0">
                <a:latin typeface="Helvetica" pitchFamily="2" charset="0"/>
                <a:ea typeface="Gill Sans" charset="0"/>
                <a:cs typeface="Gill Sans" charset="0"/>
              </a:rPr>
              <a:t>(stroking stimulus) and </a:t>
            </a:r>
            <a:r>
              <a:rPr lang="en-US" sz="2400" dirty="0">
                <a:solidFill>
                  <a:srgbClr val="FF0000"/>
                </a:solidFill>
                <a:latin typeface="Helvetica" pitchFamily="2" charset="0"/>
                <a:ea typeface="Gill Sans" charset="0"/>
                <a:cs typeface="Gill Sans" charset="0"/>
              </a:rPr>
              <a:t>Merkel discs </a:t>
            </a:r>
            <a:r>
              <a:rPr lang="en-US" sz="2400" dirty="0">
                <a:latin typeface="Helvetica" pitchFamily="2" charset="0"/>
                <a:ea typeface="Gill Sans" charset="0"/>
                <a:cs typeface="Gill Sans" charset="0"/>
              </a:rPr>
              <a:t>(texture stimulus) are activated when touching the brick</a:t>
            </a:r>
          </a:p>
          <a:p>
            <a:pPr marL="342900" indent="-342900">
              <a:buFont typeface="Arial" panose="020B0604020202020204" pitchFamily="34" charset="0"/>
              <a:buChar char="•"/>
              <a:defRPr/>
            </a:pPr>
            <a:r>
              <a:rPr lang="en-US" sz="2400" dirty="0">
                <a:latin typeface="Helvetica" pitchFamily="2" charset="0"/>
                <a:ea typeface="Gill Sans" charset="0"/>
                <a:cs typeface="Gill Sans" charset="0"/>
              </a:rPr>
              <a:t>Since you are moving across the rough surface of the brick, you will also activate deep </a:t>
            </a:r>
            <a:r>
              <a:rPr lang="en-US" sz="2400" dirty="0">
                <a:solidFill>
                  <a:srgbClr val="FF0000"/>
                </a:solidFill>
                <a:latin typeface="Helvetica" pitchFamily="2" charset="0"/>
                <a:ea typeface="Gill Sans" charset="0"/>
                <a:cs typeface="Gill Sans" charset="0"/>
              </a:rPr>
              <a:t>Pacinian corpuscles</a:t>
            </a:r>
          </a:p>
          <a:p>
            <a:pPr marL="800100" lvl="1" indent="-342900">
              <a:buFont typeface="Arial" panose="020B0604020202020204" pitchFamily="34" charset="0"/>
              <a:buChar char="•"/>
              <a:defRPr/>
            </a:pPr>
            <a:r>
              <a:rPr lang="en-US" sz="2400" dirty="0">
                <a:latin typeface="Helvetica" pitchFamily="2" charset="0"/>
                <a:ea typeface="Gill Sans" charset="0"/>
                <a:cs typeface="Gill Sans" charset="0"/>
              </a:rPr>
              <a:t>Due to the vibrations that are created by the rough texture of the brick</a:t>
            </a:r>
          </a:p>
          <a:p>
            <a:pPr marL="342900" indent="-342900">
              <a:buFont typeface="Arial" panose="020B0604020202020204" pitchFamily="34" charset="0"/>
              <a:buChar char="•"/>
              <a:defRPr/>
            </a:pPr>
            <a:r>
              <a:rPr lang="en-US" sz="2400" dirty="0">
                <a:latin typeface="Helvetica" pitchFamily="2" charset="0"/>
                <a:ea typeface="Gill Sans" charset="0"/>
                <a:cs typeface="Gill Sans" charset="0"/>
              </a:rPr>
              <a:t>When you are rubbing your finger against the smooth glass pane, only </a:t>
            </a:r>
            <a:r>
              <a:rPr lang="en-US" sz="2400" dirty="0">
                <a:solidFill>
                  <a:srgbClr val="FF0000"/>
                </a:solidFill>
                <a:latin typeface="Helvetica" pitchFamily="2" charset="0"/>
                <a:ea typeface="Gill Sans" charset="0"/>
                <a:cs typeface="Gill Sans" charset="0"/>
              </a:rPr>
              <a:t>Meissner's corpuscles </a:t>
            </a:r>
            <a:r>
              <a:rPr lang="en-US" sz="2400" dirty="0">
                <a:latin typeface="Helvetica" pitchFamily="2" charset="0"/>
                <a:ea typeface="Gill Sans" charset="0"/>
                <a:cs typeface="Gill Sans" charset="0"/>
              </a:rPr>
              <a:t>are activated (again stroking stimulus) because there is no texture</a:t>
            </a:r>
            <a:endParaRPr lang="en-CA" sz="2400" dirty="0">
              <a:latin typeface="Helvetica" pitchFamily="2" charset="0"/>
              <a:ea typeface="Gill Sans" charset="0"/>
              <a:cs typeface="Gill Sans" charset="0"/>
            </a:endParaRPr>
          </a:p>
        </p:txBody>
      </p:sp>
    </p:spTree>
    <p:extLst>
      <p:ext uri="{BB962C8B-B14F-4D97-AF65-F5344CB8AC3E}">
        <p14:creationId xmlns:p14="http://schemas.microsoft.com/office/powerpoint/2010/main" val="480051719"/>
      </p:ext>
    </p:extLst>
  </p:cSld>
  <p:clrMapOvr>
    <a:masterClrMapping/>
  </p:clrMapOvr>
</p:sld>
</file>

<file path=ppt/theme/theme1.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ologyClass" id="{7CFCF621-4751-448A-833E-E1064E57DA35}" vid="{78377000-374C-4815-9BE0-DAE063ECFF27}"/>
    </a:ext>
  </a:extLst>
</a:theme>
</file>

<file path=ppt/theme/theme2.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1091</TotalTime>
  <Words>1551</Words>
  <Application>Microsoft Office PowerPoint</Application>
  <PresentationFormat>Widescreen</PresentationFormat>
  <Paragraphs>194</Paragraphs>
  <Slides>33</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Helvetica</vt:lpstr>
      <vt:lpstr>Office Theme</vt:lpstr>
      <vt:lpstr>PowerPoint Presentation</vt:lpstr>
      <vt:lpstr>Tutorial 4 Sections 009/010</vt:lpstr>
      <vt:lpstr>Your TA reminding you…</vt:lpstr>
      <vt:lpstr>Today</vt:lpstr>
      <vt:lpstr>Group Work</vt:lpstr>
      <vt:lpstr>Activity #1: Drawing Sensory Pathway</vt:lpstr>
      <vt:lpstr>Activity #1: Answer Key</vt:lpstr>
      <vt:lpstr>Activity #2: Discussion Time</vt:lpstr>
      <vt:lpstr>Activity #2: Answer Key</vt:lpstr>
      <vt:lpstr>Learning Catalytic Question</vt:lpstr>
      <vt:lpstr>Practice Question</vt:lpstr>
      <vt:lpstr>Your small dog is standing on your foot. This stimulus created action potentials that went to your somatosensory cortex so you feel it. But how were those action potential generated?</vt:lpstr>
      <vt:lpstr>Your small dog is standing on your foot. This stimulus created action potentials that went to your somatosensory cortex so you feel it. But how were those action potential generated?</vt:lpstr>
      <vt:lpstr>The Action Potential</vt:lpstr>
      <vt:lpstr>Which of the following structures are correctly associated with their function?</vt:lpstr>
      <vt:lpstr>Which of the following structures are correctly associated with their function?</vt:lpstr>
      <vt:lpstr>The Neuron</vt:lpstr>
      <vt:lpstr>Key Events and Their Locations</vt:lpstr>
      <vt:lpstr>What is a main difference between a graded potential and an action potential?</vt:lpstr>
      <vt:lpstr>What is a main difference between a graded potential and an action potential?</vt:lpstr>
      <vt:lpstr>Graded Potentials vs. Action Potentials</vt:lpstr>
      <vt:lpstr>Depolarization is caused by the opening of ____, causing ___ to flow ___ the cell.</vt:lpstr>
      <vt:lpstr>Depolarization is caused by the opening of ____, causing ___ to flow ___ the cell.</vt:lpstr>
      <vt:lpstr>The Action Potential</vt:lpstr>
      <vt:lpstr>Propagation of The Action Potential</vt:lpstr>
      <vt:lpstr>Propagation of the AP </vt:lpstr>
      <vt:lpstr>Propagation of the AP </vt:lpstr>
      <vt:lpstr>Which of the following events take place at a chemical synapse?</vt:lpstr>
      <vt:lpstr>Which of the following events take place at a chemical synapse?</vt:lpstr>
      <vt:lpstr>Synapse</vt:lpstr>
      <vt:lpstr>Firing Neurons From Human Brain!</vt:lpstr>
      <vt:lpstr>Next Tutorial (Oct 8th)</vt:lpstr>
      <vt:lpstr>What Questions Do You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Greydon Gilmore</dc:creator>
  <cp:lastModifiedBy>Greydon Gilmore</cp:lastModifiedBy>
  <cp:revision>85</cp:revision>
  <dcterms:created xsi:type="dcterms:W3CDTF">2017-12-10T19:18:50Z</dcterms:created>
  <dcterms:modified xsi:type="dcterms:W3CDTF">2019-10-01T16:23:02Z</dcterms:modified>
</cp:coreProperties>
</file>

<file path=docProps/thumbnail.jpeg>
</file>